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 id="2147483690" r:id="rId2"/>
    <p:sldMasterId id="2147483670" r:id="rId3"/>
    <p:sldMasterId id="2147483700" r:id="rId4"/>
    <p:sldMasterId id="2147483710" r:id="rId5"/>
    <p:sldMasterId id="2147483720" r:id="rId6"/>
    <p:sldMasterId id="2147483730" r:id="rId7"/>
    <p:sldMasterId id="2147483740" r:id="rId8"/>
    <p:sldMasterId id="2147483750" r:id="rId9"/>
  </p:sldMasterIdLst>
  <p:notesMasterIdLst>
    <p:notesMasterId r:id="rId38"/>
  </p:notesMasterIdLst>
  <p:sldIdLst>
    <p:sldId id="334" r:id="rId10"/>
    <p:sldId id="256" r:id="rId11"/>
    <p:sldId id="341" r:id="rId12"/>
    <p:sldId id="359" r:id="rId13"/>
    <p:sldId id="358" r:id="rId14"/>
    <p:sldId id="360" r:id="rId15"/>
    <p:sldId id="361" r:id="rId16"/>
    <p:sldId id="362" r:id="rId17"/>
    <p:sldId id="363" r:id="rId18"/>
    <p:sldId id="384" r:id="rId19"/>
    <p:sldId id="364" r:id="rId20"/>
    <p:sldId id="365" r:id="rId21"/>
    <p:sldId id="379" r:id="rId22"/>
    <p:sldId id="366" r:id="rId23"/>
    <p:sldId id="367" r:id="rId24"/>
    <p:sldId id="368" r:id="rId25"/>
    <p:sldId id="381" r:id="rId26"/>
    <p:sldId id="370" r:id="rId27"/>
    <p:sldId id="371" r:id="rId28"/>
    <p:sldId id="382" r:id="rId29"/>
    <p:sldId id="383" r:id="rId30"/>
    <p:sldId id="372" r:id="rId31"/>
    <p:sldId id="373" r:id="rId32"/>
    <p:sldId id="374" r:id="rId33"/>
    <p:sldId id="375" r:id="rId34"/>
    <p:sldId id="380" r:id="rId35"/>
    <p:sldId id="377" r:id="rId36"/>
    <p:sldId id="378" r:id="rId37"/>
  </p:sldIdLst>
  <p:sldSz cx="12192000" cy="6858000"/>
  <p:notesSz cx="6858000" cy="9144000"/>
  <p:embeddedFontLst>
    <p:embeddedFont>
      <p:font typeface="Baloo 2 ExtraBold" pitchFamily="2" charset="0"/>
      <p:bold r:id="rId39"/>
    </p:embeddedFont>
    <p:embeddedFont>
      <p:font typeface="Arial Rounded MT Bold" panose="020F0704030504030204" pitchFamily="34" charset="0"/>
      <p:regular r:id="rId40"/>
    </p:embeddedFont>
    <p:embeddedFont>
      <p:font typeface="Urbane Rounded Medium" panose="00000600000000000000" pitchFamily="2" charset="0"/>
      <p:regular r:id="rId41"/>
    </p:embeddedFont>
    <p:embeddedFont>
      <p:font typeface="Calibri" panose="020F0502020204030204" pitchFamily="34" charset="0"/>
      <p:regular r:id="rId42"/>
      <p:bold r:id="rId43"/>
      <p:italic r:id="rId44"/>
      <p:boldItalic r:id="rId45"/>
    </p:embeddedFont>
    <p:embeddedFont>
      <p:font typeface="Arial Black" panose="020B0A04020102020204" pitchFamily="34" charset="0"/>
      <p:bold r:id="rId46"/>
    </p:embeddedFont>
    <p:embeddedFont>
      <p:font typeface="ADLaM Display" panose="020B0604020202020204" charset="0"/>
      <p:regular r:id="rId40"/>
    </p:embeddedFont>
    <p:embeddedFont>
      <p:font typeface="Urbane Rounded Bold" panose="00000800000000000000" pitchFamily="2" charset="0"/>
      <p:bold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BBEE"/>
    <a:srgbClr val="792672"/>
    <a:srgbClr val="E83081"/>
    <a:srgbClr val="01AD02"/>
    <a:srgbClr val="003472"/>
    <a:srgbClr val="FFC802"/>
    <a:srgbClr val="000001"/>
    <a:srgbClr val="F2E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31"/>
    <p:restoredTop sz="83807" autoAdjust="0"/>
  </p:normalViewPr>
  <p:slideViewPr>
    <p:cSldViewPr snapToGrid="0">
      <p:cViewPr varScale="1">
        <p:scale>
          <a:sx n="74" d="100"/>
          <a:sy n="74" d="100"/>
        </p:scale>
        <p:origin x="48" y="17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62920-3273-B846-9E99-564668E8129E}"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7B119-958E-2841-8EFF-92750FFA808A}" type="slidenum">
              <a:rPr lang="en-US" smtClean="0"/>
              <a:t>‹#›</a:t>
            </a:fld>
            <a:endParaRPr lang="en-US"/>
          </a:p>
        </p:txBody>
      </p:sp>
    </p:spTree>
    <p:extLst>
      <p:ext uri="{BB962C8B-B14F-4D97-AF65-F5344CB8AC3E}">
        <p14:creationId xmlns:p14="http://schemas.microsoft.com/office/powerpoint/2010/main" val="2271923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dsa.org.uk/what-we-do/pdsa-animal-wellbeing-repor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all know that fireworks can be dangerous for humans, but did you know that they can be harmful for pets too? Explain that we’re going to learn more about how</a:t>
            </a:r>
            <a:r>
              <a:rPr lang="en-GB" baseline="0" dirty="0" smtClean="0"/>
              <a:t> fireworks make our pets feel and what we can do to help them feel safe.</a:t>
            </a:r>
            <a:endParaRPr lang="en-GB" dirty="0"/>
          </a:p>
        </p:txBody>
      </p:sp>
      <p:sp>
        <p:nvSpPr>
          <p:cNvPr id="4" name="Slide Number Placeholder 3"/>
          <p:cNvSpPr>
            <a:spLocks noGrp="1"/>
          </p:cNvSpPr>
          <p:nvPr>
            <p:ph type="sldNum" sz="quarter" idx="10"/>
          </p:nvPr>
        </p:nvSpPr>
        <p:spPr/>
        <p:txBody>
          <a:bodyPr/>
          <a:lstStyle/>
          <a:p>
            <a:fld id="{A307B119-958E-2841-8EFF-92750FFA808A}" type="slidenum">
              <a:rPr lang="en-US" smtClean="0"/>
              <a:t>2</a:t>
            </a:fld>
            <a:endParaRPr lang="en-US"/>
          </a:p>
        </p:txBody>
      </p:sp>
    </p:spTree>
    <p:extLst>
      <p:ext uri="{BB962C8B-B14F-4D97-AF65-F5344CB8AC3E}">
        <p14:creationId xmlns:p14="http://schemas.microsoft.com/office/powerpoint/2010/main" val="186353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class into </a:t>
            </a:r>
            <a:r>
              <a:rPr lang="en-GB" dirty="0" smtClean="0"/>
              <a:t>groups</a:t>
            </a:r>
            <a:endParaRPr lang="en-GB" dirty="0"/>
          </a:p>
          <a:p>
            <a:r>
              <a:rPr lang="en-GB" dirty="0"/>
              <a:t>Assign each group a </a:t>
            </a:r>
            <a:r>
              <a:rPr lang="en-GB" dirty="0" smtClean="0"/>
              <a:t>species</a:t>
            </a:r>
            <a:r>
              <a:rPr lang="en-GB" baseline="0" dirty="0" smtClean="0"/>
              <a:t> of </a:t>
            </a:r>
            <a:r>
              <a:rPr lang="en-GB" dirty="0" smtClean="0"/>
              <a:t>pet - </a:t>
            </a:r>
            <a:r>
              <a:rPr lang="en-GB" dirty="0"/>
              <a:t>dog, cat or </a:t>
            </a:r>
            <a:r>
              <a:rPr lang="en-GB" dirty="0" smtClean="0"/>
              <a:t>a small </a:t>
            </a:r>
            <a:r>
              <a:rPr lang="en-GB" dirty="0"/>
              <a:t>animal</a:t>
            </a:r>
          </a:p>
          <a:p>
            <a:r>
              <a:rPr lang="en-GB" dirty="0"/>
              <a:t>Ask the </a:t>
            </a:r>
            <a:r>
              <a:rPr lang="en-GB" dirty="0" smtClean="0"/>
              <a:t>learners </a:t>
            </a:r>
            <a:r>
              <a:rPr lang="en-GB" dirty="0"/>
              <a:t>to </a:t>
            </a:r>
            <a:r>
              <a:rPr lang="en-GB" dirty="0" smtClean="0"/>
              <a:t>write</a:t>
            </a:r>
            <a:r>
              <a:rPr lang="en-GB" baseline="0" dirty="0" smtClean="0"/>
              <a:t> down</a:t>
            </a:r>
            <a:r>
              <a:rPr lang="en-GB" dirty="0" smtClean="0"/>
              <a:t> </a:t>
            </a:r>
            <a:r>
              <a:rPr lang="en-GB" dirty="0"/>
              <a:t>(on </a:t>
            </a:r>
            <a:r>
              <a:rPr lang="en-GB" dirty="0" smtClean="0"/>
              <a:t>paper</a:t>
            </a:r>
            <a:r>
              <a:rPr lang="en-GB" baseline="0" dirty="0" smtClean="0"/>
              <a:t> or </a:t>
            </a:r>
            <a:r>
              <a:rPr lang="en-GB" dirty="0" smtClean="0"/>
              <a:t>whiteboards) </a:t>
            </a:r>
            <a:r>
              <a:rPr lang="en-GB" dirty="0"/>
              <a:t>how we could reduce fear for those animals around the time of </a:t>
            </a:r>
            <a:r>
              <a:rPr lang="en-GB" dirty="0" smtClean="0"/>
              <a:t>fireworks.</a:t>
            </a:r>
            <a:endParaRPr lang="en-GB" dirty="0"/>
          </a:p>
          <a:p>
            <a:r>
              <a:rPr lang="en-GB" dirty="0"/>
              <a:t>After 10 minutes get each group to read out their ideas to </a:t>
            </a:r>
            <a:r>
              <a:rPr lang="en-GB" dirty="0" smtClean="0"/>
              <a:t>the teacher/group leader</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11</a:t>
            </a:fld>
            <a:endParaRPr lang="en-US"/>
          </a:p>
        </p:txBody>
      </p:sp>
    </p:spTree>
    <p:extLst>
      <p:ext uri="{BB962C8B-B14F-4D97-AF65-F5344CB8AC3E}">
        <p14:creationId xmlns:p14="http://schemas.microsoft.com/office/powerpoint/2010/main" val="406024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12</a:t>
            </a:fld>
            <a:endParaRPr lang="en-US"/>
          </a:p>
        </p:txBody>
      </p:sp>
    </p:spTree>
    <p:extLst>
      <p:ext uri="{BB962C8B-B14F-4D97-AF65-F5344CB8AC3E}">
        <p14:creationId xmlns:p14="http://schemas.microsoft.com/office/powerpoint/2010/main" val="80981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information can be found at:</a:t>
            </a:r>
          </a:p>
          <a:p>
            <a:r>
              <a:rPr lang="en-GB" dirty="0" smtClean="0"/>
              <a:t>https://www.dogstrust.org.uk/dog-advice/life-with-your-dog/seasonal/fireworks</a:t>
            </a:r>
          </a:p>
          <a:p>
            <a:r>
              <a:rPr lang="en-GB" dirty="0" smtClean="0"/>
              <a:t>https://www.bluecross.org.uk/sites/default/files/d8/downloads/PA_FIREWORKS.pdf</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13</a:t>
            </a:fld>
            <a:endParaRPr lang="en-US"/>
          </a:p>
        </p:txBody>
      </p:sp>
    </p:spTree>
    <p:extLst>
      <p:ext uri="{BB962C8B-B14F-4D97-AF65-F5344CB8AC3E}">
        <p14:creationId xmlns:p14="http://schemas.microsoft.com/office/powerpoint/2010/main" val="211144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information can be found at:</a:t>
            </a:r>
            <a:endParaRPr lang="en-GB" dirty="0"/>
          </a:p>
          <a:p>
            <a:r>
              <a:rPr lang="en-GB" dirty="0"/>
              <a:t>https://</a:t>
            </a:r>
            <a:r>
              <a:rPr lang="en-GB" dirty="0" err="1"/>
              <a:t>www.dogstrust.org.uk</a:t>
            </a:r>
            <a:r>
              <a:rPr lang="en-GB" dirty="0"/>
              <a:t>/dog-advice/life-with-your-dog/seasonal/fireworks</a:t>
            </a:r>
          </a:p>
          <a:p>
            <a:r>
              <a:rPr lang="en-GB" dirty="0"/>
              <a:t>https://</a:t>
            </a:r>
            <a:r>
              <a:rPr lang="en-GB" dirty="0" err="1"/>
              <a:t>www.bluecross.org.uk</a:t>
            </a:r>
            <a:r>
              <a:rPr lang="en-GB" dirty="0"/>
              <a:t>/sites/default/files/d8/downloads/</a:t>
            </a:r>
            <a:r>
              <a:rPr lang="en-GB" dirty="0" err="1"/>
              <a:t>PA_FIREWORKS.pdf</a:t>
            </a:r>
            <a:endParaRPr lang="en-GB" dirty="0"/>
          </a:p>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14</a:t>
            </a:fld>
            <a:endParaRPr lang="en-US"/>
          </a:p>
        </p:txBody>
      </p:sp>
    </p:spTree>
    <p:extLst>
      <p:ext uri="{BB962C8B-B14F-4D97-AF65-F5344CB8AC3E}">
        <p14:creationId xmlns:p14="http://schemas.microsoft.com/office/powerpoint/2010/main" val="1633048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a den that the kids can make for their own pets!</a:t>
            </a:r>
          </a:p>
          <a:p>
            <a:endParaRPr lang="en-GB" dirty="0"/>
          </a:p>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15</a:t>
            </a:fld>
            <a:endParaRPr lang="en-US"/>
          </a:p>
        </p:txBody>
      </p:sp>
    </p:spTree>
    <p:extLst>
      <p:ext uri="{BB962C8B-B14F-4D97-AF65-F5344CB8AC3E}">
        <p14:creationId xmlns:p14="http://schemas.microsoft.com/office/powerpoint/2010/main" val="327851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a:t>
            </a:r>
            <a:r>
              <a:rPr lang="en-GB" baseline="0" dirty="0" smtClean="0"/>
              <a:t> with CP that we can use their image</a:t>
            </a:r>
            <a:endParaRPr lang="en-GB" dirty="0"/>
          </a:p>
        </p:txBody>
      </p:sp>
      <p:sp>
        <p:nvSpPr>
          <p:cNvPr id="4" name="Slide Number Placeholder 3"/>
          <p:cNvSpPr>
            <a:spLocks noGrp="1"/>
          </p:cNvSpPr>
          <p:nvPr>
            <p:ph type="sldNum" sz="quarter" idx="10"/>
          </p:nvPr>
        </p:nvSpPr>
        <p:spPr/>
        <p:txBody>
          <a:bodyPr/>
          <a:lstStyle/>
          <a:p>
            <a:fld id="{A307B119-958E-2841-8EFF-92750FFA808A}" type="slidenum">
              <a:rPr lang="en-US" smtClean="0"/>
              <a:t>17</a:t>
            </a:fld>
            <a:endParaRPr lang="en-US"/>
          </a:p>
        </p:txBody>
      </p:sp>
    </p:spTree>
    <p:extLst>
      <p:ext uri="{BB962C8B-B14F-4D97-AF65-F5344CB8AC3E}">
        <p14:creationId xmlns:p14="http://schemas.microsoft.com/office/powerpoint/2010/main" val="119354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of an ideal home for rabbits</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19</a:t>
            </a:fld>
            <a:endParaRPr lang="en-US"/>
          </a:p>
        </p:txBody>
      </p:sp>
    </p:spTree>
    <p:extLst>
      <p:ext uri="{BB962C8B-B14F-4D97-AF65-F5344CB8AC3E}">
        <p14:creationId xmlns:p14="http://schemas.microsoft.com/office/powerpoint/2010/main" val="938570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information can be</a:t>
            </a:r>
            <a:r>
              <a:rPr lang="en-GB" baseline="0" dirty="0" smtClean="0"/>
              <a:t> found at:</a:t>
            </a:r>
          </a:p>
          <a:p>
            <a:r>
              <a:rPr lang="en-GB" dirty="0" smtClean="0"/>
              <a:t>https://www.bluecross.org.uk/advice/horse/horses-and-fireworks</a:t>
            </a:r>
          </a:p>
          <a:p>
            <a:endParaRPr lang="en-GB" dirty="0" smtClean="0"/>
          </a:p>
          <a:p>
            <a:r>
              <a:rPr lang="en-GB" dirty="0" smtClean="0"/>
              <a:t>There is</a:t>
            </a:r>
            <a:r>
              <a:rPr lang="en-GB" baseline="0" dirty="0" smtClean="0"/>
              <a:t> also a free downloadable poster on this webpage</a:t>
            </a:r>
            <a:endParaRPr lang="en-GB" dirty="0"/>
          </a:p>
        </p:txBody>
      </p:sp>
      <p:sp>
        <p:nvSpPr>
          <p:cNvPr id="4" name="Slide Number Placeholder 3"/>
          <p:cNvSpPr>
            <a:spLocks noGrp="1"/>
          </p:cNvSpPr>
          <p:nvPr>
            <p:ph type="sldNum" sz="quarter" idx="10"/>
          </p:nvPr>
        </p:nvSpPr>
        <p:spPr/>
        <p:txBody>
          <a:bodyPr/>
          <a:lstStyle/>
          <a:p>
            <a:fld id="{A307B119-958E-2841-8EFF-92750FFA808A}" type="slidenum">
              <a:rPr lang="en-US" smtClean="0"/>
              <a:t>20</a:t>
            </a:fld>
            <a:endParaRPr lang="en-US"/>
          </a:p>
        </p:txBody>
      </p:sp>
    </p:spTree>
    <p:extLst>
      <p:ext uri="{BB962C8B-B14F-4D97-AF65-F5344CB8AC3E}">
        <p14:creationId xmlns:p14="http://schemas.microsoft.com/office/powerpoint/2010/main" val="985928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want the kids to start thinking about the forgotten animals… wildlife! They don’t have an owner to protect them… so should we be using </a:t>
            </a:r>
            <a:r>
              <a:rPr lang="en-GB" dirty="0" smtClean="0"/>
              <a:t>fireworks at</a:t>
            </a:r>
            <a:r>
              <a:rPr lang="en-GB" baseline="0" dirty="0" smtClean="0"/>
              <a:t> all</a:t>
            </a:r>
            <a:r>
              <a:rPr lang="en-GB" dirty="0" smtClean="0"/>
              <a:t>?</a:t>
            </a:r>
            <a:endParaRPr lang="en-GB" dirty="0"/>
          </a:p>
          <a:p>
            <a:endParaRPr lang="en-GB" dirty="0" smtClean="0"/>
          </a:p>
          <a:p>
            <a:r>
              <a:rPr lang="en-GB" dirty="0" smtClean="0"/>
              <a:t>And cattle…can we expect farmers</a:t>
            </a:r>
            <a:r>
              <a:rPr lang="en-GB" baseline="0" dirty="0" smtClean="0"/>
              <a:t> to shelter a whole flock of sheep from the bangs? </a:t>
            </a:r>
            <a:r>
              <a:rPr lang="en-US" sz="1200" b="0" i="0" kern="1200" dirty="0" smtClean="0">
                <a:solidFill>
                  <a:schemeClr val="tx1"/>
                </a:solidFill>
                <a:effectLst/>
                <a:latin typeface="+mn-lt"/>
                <a:ea typeface="+mn-ea"/>
                <a:cs typeface="+mn-cs"/>
              </a:rPr>
              <a:t>Sheep may try to jump or break through fences and gates, which can result in </a:t>
            </a:r>
            <a:r>
              <a:rPr lang="en-GB" sz="1200" b="0" i="0" kern="1200" dirty="0" smtClean="0">
                <a:solidFill>
                  <a:schemeClr val="tx1"/>
                </a:solidFill>
                <a:effectLst/>
                <a:latin typeface="+mn-lt"/>
                <a:ea typeface="+mn-ea"/>
                <a:cs typeface="+mn-cs"/>
              </a:rPr>
              <a:t>them getting hurt.</a:t>
            </a:r>
            <a:endParaRPr lang="en-GB" dirty="0"/>
          </a:p>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23</a:t>
            </a:fld>
            <a:endParaRPr lang="en-US"/>
          </a:p>
        </p:txBody>
      </p:sp>
    </p:spTree>
    <p:extLst>
      <p:ext uri="{BB962C8B-B14F-4D97-AF65-F5344CB8AC3E}">
        <p14:creationId xmlns:p14="http://schemas.microsoft.com/office/powerpoint/2010/main" val="101289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the </a:t>
            </a:r>
            <a:r>
              <a:rPr lang="en-GB" dirty="0" smtClean="0"/>
              <a:t>learners understand </a:t>
            </a:r>
            <a:r>
              <a:rPr lang="en-GB" dirty="0"/>
              <a:t>that fireworks can be very stressful for wildlife not </a:t>
            </a:r>
            <a:r>
              <a:rPr lang="en-GB" dirty="0" smtClean="0"/>
              <a:t>just</a:t>
            </a:r>
            <a:r>
              <a:rPr lang="en-GB" baseline="0" dirty="0" smtClean="0"/>
              <a:t> companion animals</a:t>
            </a:r>
            <a:endParaRPr lang="en-GB" dirty="0"/>
          </a:p>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24</a:t>
            </a:fld>
            <a:endParaRPr lang="en-US"/>
          </a:p>
        </p:txBody>
      </p:sp>
    </p:spTree>
    <p:extLst>
      <p:ext uri="{BB962C8B-B14F-4D97-AF65-F5344CB8AC3E}">
        <p14:creationId xmlns:p14="http://schemas.microsoft.com/office/powerpoint/2010/main" val="206510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t>
            </a:r>
            <a:r>
              <a:rPr lang="en-GB" dirty="0" smtClean="0"/>
              <a:t>learners how </a:t>
            </a:r>
            <a:r>
              <a:rPr lang="en-GB" dirty="0"/>
              <a:t>fireworks make them </a:t>
            </a:r>
            <a:r>
              <a:rPr lang="en-GB" dirty="0" smtClean="0"/>
              <a:t>feel:</a:t>
            </a:r>
            <a:endParaRPr lang="en-GB" dirty="0"/>
          </a:p>
          <a:p>
            <a:r>
              <a:rPr lang="en-GB" dirty="0"/>
              <a:t>-happy?</a:t>
            </a:r>
          </a:p>
          <a:p>
            <a:r>
              <a:rPr lang="en-GB" dirty="0"/>
              <a:t>-excited?</a:t>
            </a:r>
          </a:p>
          <a:p>
            <a:r>
              <a:rPr lang="en-GB" dirty="0" smtClean="0"/>
              <a:t>-</a:t>
            </a:r>
            <a:r>
              <a:rPr lang="en-GB" dirty="0"/>
              <a:t>scared?</a:t>
            </a:r>
          </a:p>
          <a:p>
            <a:endParaRPr lang="en-GB" dirty="0"/>
          </a:p>
          <a:p>
            <a:r>
              <a:rPr lang="en-GB" dirty="0"/>
              <a:t>Then ask the class when they usually see </a:t>
            </a:r>
            <a:r>
              <a:rPr lang="en-GB" dirty="0" smtClean="0"/>
              <a:t>fireworks,</a:t>
            </a:r>
            <a:r>
              <a:rPr lang="en-GB" baseline="0" dirty="0" smtClean="0"/>
              <a:t> e.g.</a:t>
            </a:r>
            <a:r>
              <a:rPr lang="en-GB" dirty="0" smtClean="0"/>
              <a:t> Halloween,</a:t>
            </a:r>
            <a:r>
              <a:rPr lang="en-GB" baseline="0" dirty="0" smtClean="0"/>
              <a:t> </a:t>
            </a:r>
            <a:r>
              <a:rPr lang="en-GB" dirty="0" smtClean="0"/>
              <a:t>Bonfire night,</a:t>
            </a:r>
            <a:r>
              <a:rPr lang="en-GB" baseline="0" dirty="0" smtClean="0"/>
              <a:t> </a:t>
            </a:r>
            <a:r>
              <a:rPr lang="en-GB" dirty="0" smtClean="0"/>
              <a:t>Christmas,</a:t>
            </a:r>
            <a:r>
              <a:rPr lang="en-GB" baseline="0" dirty="0" smtClean="0"/>
              <a:t> </a:t>
            </a:r>
            <a:r>
              <a:rPr lang="en-GB" dirty="0" smtClean="0"/>
              <a:t> Birthdays</a:t>
            </a:r>
            <a:r>
              <a:rPr lang="en-GB" baseline="0" dirty="0" smtClean="0"/>
              <a:t>, </a:t>
            </a:r>
            <a:r>
              <a:rPr lang="en-GB" dirty="0" smtClean="0"/>
              <a:t>New Year’s Eve</a:t>
            </a:r>
            <a:r>
              <a:rPr lang="en-GB" baseline="0" dirty="0" smtClean="0"/>
              <a:t> and religious celebratory dates.</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3</a:t>
            </a:fld>
            <a:endParaRPr lang="en-US"/>
          </a:p>
        </p:txBody>
      </p:sp>
    </p:spTree>
    <p:extLst>
      <p:ext uri="{BB962C8B-B14F-4D97-AF65-F5344CB8AC3E}">
        <p14:creationId xmlns:p14="http://schemas.microsoft.com/office/powerpoint/2010/main" val="548915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Ask learners to create a mind map of ideas that could be used instead of fireworks</a:t>
            </a:r>
          </a:p>
          <a:p>
            <a:endParaRPr lang="en-GB" dirty="0"/>
          </a:p>
        </p:txBody>
      </p:sp>
      <p:sp>
        <p:nvSpPr>
          <p:cNvPr id="4" name="Slide Number Placeholder 3"/>
          <p:cNvSpPr>
            <a:spLocks noGrp="1"/>
          </p:cNvSpPr>
          <p:nvPr>
            <p:ph type="sldNum" sz="quarter" idx="10"/>
          </p:nvPr>
        </p:nvSpPr>
        <p:spPr/>
        <p:txBody>
          <a:bodyPr/>
          <a:lstStyle/>
          <a:p>
            <a:fld id="{A307B119-958E-2841-8EFF-92750FFA808A}" type="slidenum">
              <a:rPr lang="en-US" smtClean="0"/>
              <a:t>26</a:t>
            </a:fld>
            <a:endParaRPr lang="en-US"/>
          </a:p>
        </p:txBody>
      </p:sp>
    </p:spTree>
    <p:extLst>
      <p:ext uri="{BB962C8B-B14F-4D97-AF65-F5344CB8AC3E}">
        <p14:creationId xmlns:p14="http://schemas.microsoft.com/office/powerpoint/2010/main" val="293526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Share the examples on the slide</a:t>
            </a:r>
            <a:r>
              <a:rPr lang="en-GB" baseline="0" dirty="0" smtClean="0"/>
              <a:t> and explain that there are many more things that they could do as an alternative way of celebrating. </a:t>
            </a:r>
          </a:p>
          <a:p>
            <a:endParaRPr lang="en-GB" baseline="0" dirty="0" smtClean="0"/>
          </a:p>
          <a:p>
            <a:r>
              <a:rPr lang="en-GB" dirty="0" smtClean="0"/>
              <a:t>Make </a:t>
            </a:r>
            <a:r>
              <a:rPr lang="en-GB" dirty="0"/>
              <a:t>sure to tell </a:t>
            </a:r>
            <a:r>
              <a:rPr lang="en-GB" dirty="0" smtClean="0"/>
              <a:t>learners that many </a:t>
            </a:r>
            <a:r>
              <a:rPr lang="en-GB" dirty="0"/>
              <a:t>of these still need to be cleared </a:t>
            </a:r>
            <a:r>
              <a:rPr lang="en-GB" dirty="0" smtClean="0"/>
              <a:t>up</a:t>
            </a:r>
            <a:r>
              <a:rPr lang="en-GB" baseline="0" dirty="0" smtClean="0"/>
              <a:t> after, so that we can have an e</a:t>
            </a:r>
            <a:r>
              <a:rPr lang="en-GB" dirty="0" smtClean="0"/>
              <a:t>nvironmentally </a:t>
            </a:r>
            <a:r>
              <a:rPr lang="en-GB" dirty="0"/>
              <a:t>friendly future</a:t>
            </a:r>
          </a:p>
        </p:txBody>
      </p:sp>
      <p:sp>
        <p:nvSpPr>
          <p:cNvPr id="4" name="Slide Number Placeholder 3"/>
          <p:cNvSpPr>
            <a:spLocks noGrp="1"/>
          </p:cNvSpPr>
          <p:nvPr>
            <p:ph type="sldNum" sz="quarter" idx="5"/>
          </p:nvPr>
        </p:nvSpPr>
        <p:spPr/>
        <p:txBody>
          <a:bodyPr/>
          <a:lstStyle/>
          <a:p>
            <a:fld id="{A307B119-958E-2841-8EFF-92750FFA808A}" type="slidenum">
              <a:rPr lang="en-US" smtClean="0"/>
              <a:t>27</a:t>
            </a:fld>
            <a:endParaRPr lang="en-US"/>
          </a:p>
        </p:txBody>
      </p:sp>
    </p:spTree>
    <p:extLst>
      <p:ext uri="{BB962C8B-B14F-4D97-AF65-F5344CB8AC3E}">
        <p14:creationId xmlns:p14="http://schemas.microsoft.com/office/powerpoint/2010/main" val="358170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a task that could be added at the end of the presentation just to reinforce the </a:t>
            </a:r>
            <a:r>
              <a:rPr lang="en-GB" dirty="0" smtClean="0"/>
              <a:t>learning and encourage deeper thinking</a:t>
            </a:r>
          </a:p>
        </p:txBody>
      </p:sp>
      <p:sp>
        <p:nvSpPr>
          <p:cNvPr id="4" name="Slide Number Placeholder 3"/>
          <p:cNvSpPr>
            <a:spLocks noGrp="1"/>
          </p:cNvSpPr>
          <p:nvPr>
            <p:ph type="sldNum" sz="quarter" idx="5"/>
          </p:nvPr>
        </p:nvSpPr>
        <p:spPr/>
        <p:txBody>
          <a:bodyPr/>
          <a:lstStyle/>
          <a:p>
            <a:fld id="{A307B119-958E-2841-8EFF-92750FFA808A}" type="slidenum">
              <a:rPr lang="en-US" smtClean="0"/>
              <a:t>28</a:t>
            </a:fld>
            <a:endParaRPr lang="en-US"/>
          </a:p>
        </p:txBody>
      </p:sp>
    </p:spTree>
    <p:extLst>
      <p:ext uri="{BB962C8B-B14F-4D97-AF65-F5344CB8AC3E}">
        <p14:creationId xmlns:p14="http://schemas.microsoft.com/office/powerpoint/2010/main" val="428618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t>
            </a:r>
            <a:r>
              <a:rPr lang="en-GB" dirty="0" smtClean="0"/>
              <a:t>learners</a:t>
            </a:r>
            <a:r>
              <a:rPr lang="en-GB" baseline="0" dirty="0" smtClean="0"/>
              <a:t> </a:t>
            </a:r>
            <a:r>
              <a:rPr lang="en-GB" dirty="0" smtClean="0"/>
              <a:t>how </a:t>
            </a:r>
            <a:r>
              <a:rPr lang="en-GB" dirty="0"/>
              <a:t>they think fireworks make our pets </a:t>
            </a:r>
            <a:r>
              <a:rPr lang="en-GB" dirty="0" smtClean="0"/>
              <a:t>feel.</a:t>
            </a:r>
            <a:endParaRPr lang="en-GB" dirty="0"/>
          </a:p>
          <a:p>
            <a:endParaRPr lang="en-GB" dirty="0"/>
          </a:p>
          <a:p>
            <a:r>
              <a:rPr lang="en-GB" dirty="0" smtClean="0"/>
              <a:t>Some learners may assume that their pet likes them </a:t>
            </a:r>
            <a:r>
              <a:rPr lang="en-GB" dirty="0"/>
              <a:t>because they </a:t>
            </a:r>
            <a:r>
              <a:rPr lang="en-GB" dirty="0" smtClean="0"/>
              <a:t>like.</a:t>
            </a:r>
            <a:r>
              <a:rPr lang="en-GB" baseline="0" dirty="0" smtClean="0"/>
              <a:t> O</a:t>
            </a:r>
            <a:r>
              <a:rPr lang="en-GB" dirty="0" smtClean="0"/>
              <a:t>thers </a:t>
            </a:r>
            <a:r>
              <a:rPr lang="en-GB" dirty="0"/>
              <a:t>may have </a:t>
            </a:r>
            <a:r>
              <a:rPr lang="en-GB" dirty="0" smtClean="0"/>
              <a:t>prior learning or experiences that leads them to believe that their </a:t>
            </a:r>
            <a:r>
              <a:rPr lang="en-GB" dirty="0"/>
              <a:t>pet </a:t>
            </a:r>
            <a:r>
              <a:rPr lang="en-GB" dirty="0" smtClean="0"/>
              <a:t>does not </a:t>
            </a:r>
            <a:r>
              <a:rPr lang="en-GB" dirty="0"/>
              <a:t>like </a:t>
            </a:r>
            <a:r>
              <a:rPr lang="en-GB" dirty="0" smtClean="0"/>
              <a:t>them.</a:t>
            </a:r>
            <a:endParaRPr lang="en-GB" dirty="0"/>
          </a:p>
          <a:p>
            <a:endParaRPr lang="en-GB" dirty="0"/>
          </a:p>
          <a:p>
            <a:r>
              <a:rPr lang="en-GB" dirty="0" smtClean="0"/>
              <a:t>Don’t share</a:t>
            </a:r>
            <a:r>
              <a:rPr lang="en-GB" baseline="0" dirty="0" smtClean="0"/>
              <a:t> any answers at the moment – answers revealed on the next slide. </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4</a:t>
            </a:fld>
            <a:endParaRPr lang="en-US"/>
          </a:p>
        </p:txBody>
      </p:sp>
    </p:spTree>
    <p:extLst>
      <p:ext uri="{BB962C8B-B14F-4D97-AF65-F5344CB8AC3E}">
        <p14:creationId xmlns:p14="http://schemas.microsoft.com/office/powerpoint/2010/main" val="190290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a:t>
            </a:r>
            <a:r>
              <a:rPr lang="en-GB" baseline="0" dirty="0" smtClean="0"/>
              <a:t> the d</a:t>
            </a:r>
            <a:r>
              <a:rPr lang="en-GB" dirty="0" smtClean="0"/>
              <a:t>ifferent </a:t>
            </a:r>
            <a:r>
              <a:rPr lang="en-GB" dirty="0"/>
              <a:t>words around the image to </a:t>
            </a:r>
            <a:r>
              <a:rPr lang="en-GB" dirty="0" smtClean="0"/>
              <a:t>explain</a:t>
            </a:r>
            <a:r>
              <a:rPr lang="en-GB" baseline="0" dirty="0" smtClean="0"/>
              <a:t> to learners</a:t>
            </a:r>
            <a:r>
              <a:rPr lang="en-GB" dirty="0" smtClean="0"/>
              <a:t> how </a:t>
            </a:r>
            <a:r>
              <a:rPr lang="en-GB" dirty="0"/>
              <a:t>pets may feel </a:t>
            </a:r>
            <a:r>
              <a:rPr lang="en-GB" dirty="0" smtClean="0"/>
              <a:t>during</a:t>
            </a:r>
            <a:r>
              <a:rPr lang="en-GB" baseline="0" dirty="0" smtClean="0"/>
              <a:t> the</a:t>
            </a:r>
            <a:r>
              <a:rPr lang="en-GB" dirty="0" smtClean="0"/>
              <a:t> fireworks</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5</a:t>
            </a:fld>
            <a:endParaRPr lang="en-US"/>
          </a:p>
        </p:txBody>
      </p:sp>
    </p:spTree>
    <p:extLst>
      <p:ext uri="{BB962C8B-B14F-4D97-AF65-F5344CB8AC3E}">
        <p14:creationId xmlns:p14="http://schemas.microsoft.com/office/powerpoint/2010/main" val="113130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some facts to help the children understand why fireworks can be </a:t>
            </a:r>
            <a:r>
              <a:rPr lang="en-GB" dirty="0" smtClean="0"/>
              <a:t>scary</a:t>
            </a:r>
            <a:r>
              <a:rPr lang="en-GB" baseline="0" dirty="0" smtClean="0"/>
              <a:t> for our pets.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smtClean="0">
                <a:solidFill>
                  <a:srgbClr val="333333"/>
                </a:solidFill>
                <a:effectLst/>
                <a:latin typeface="Arial" panose="020B0604020202020204" pitchFamily="34" charset="0"/>
              </a:rPr>
              <a:t>Emphasise that our pets have very </a:t>
            </a:r>
            <a:r>
              <a:rPr lang="en-GB" b="0" i="0" u="none" strike="noStrike" dirty="0" err="1" smtClean="0">
                <a:solidFill>
                  <a:srgbClr val="333333"/>
                </a:solidFill>
                <a:effectLst/>
                <a:latin typeface="Arial" panose="020B0604020202020204" pitchFamily="34" charset="0"/>
              </a:rPr>
              <a:t>very</a:t>
            </a:r>
            <a:r>
              <a:rPr lang="en-GB" b="0" i="0" u="none" strike="noStrike" dirty="0" smtClean="0">
                <a:solidFill>
                  <a:srgbClr val="333333"/>
                </a:solidFill>
                <a:effectLst/>
                <a:latin typeface="Arial" panose="020B0604020202020204" pitchFamily="34" charset="0"/>
              </a:rPr>
              <a:t> sensitive hearing</a:t>
            </a:r>
            <a:r>
              <a:rPr lang="en-GB" b="0" i="0" u="none" strike="noStrike" baseline="0" dirty="0" smtClean="0">
                <a:solidFill>
                  <a:srgbClr val="333333"/>
                </a:solidFill>
                <a:effectLst/>
                <a:latin typeface="Arial" panose="020B0604020202020204" pitchFamily="34" charset="0"/>
              </a:rPr>
              <a:t> and that</a:t>
            </a:r>
            <a:r>
              <a:rPr lang="en-GB" b="0" i="0" u="none" strike="noStrike" dirty="0" smtClean="0">
                <a:solidFill>
                  <a:srgbClr val="333333"/>
                </a:solidFill>
                <a:effectLst/>
                <a:latin typeface="Arial" panose="020B0604020202020204" pitchFamily="34" charset="0"/>
              </a:rPr>
              <a:t> loud noises can make them scared.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smtClean="0">
                <a:solidFill>
                  <a:srgbClr val="333333"/>
                </a:solidFill>
                <a:effectLst/>
                <a:latin typeface="Arial" panose="020B0604020202020204" pitchFamily="34" charset="0"/>
              </a:rPr>
              <a:t>41</a:t>
            </a:r>
            <a:r>
              <a:rPr lang="en-GB" b="0" i="0" u="none" strike="noStrike" dirty="0">
                <a:solidFill>
                  <a:srgbClr val="333333"/>
                </a:solidFill>
                <a:effectLst/>
                <a:latin typeface="Arial" panose="020B0604020202020204" pitchFamily="34" charset="0"/>
              </a:rPr>
              <a:t>% of dog owners in the </a:t>
            </a:r>
            <a:r>
              <a:rPr lang="en-GB" b="1" i="0" u="sng" strike="noStrike" dirty="0">
                <a:solidFill>
                  <a:srgbClr val="009ADA"/>
                </a:solidFill>
                <a:effectLst/>
                <a:latin typeface="Arial" panose="020B0604020202020204" pitchFamily="34" charset="0"/>
                <a:hlinkClick r:id="rId3" tooltip="PDSA Animal Wellbeing Report"/>
              </a:rPr>
              <a:t>PDSA Animal Welbeing (PAW) </a:t>
            </a:r>
            <a:r>
              <a:rPr lang="en-GB" b="1" i="0" u="sng" strike="noStrike" dirty="0" smtClean="0">
                <a:solidFill>
                  <a:srgbClr val="009ADA"/>
                </a:solidFill>
                <a:effectLst/>
                <a:latin typeface="Arial" panose="020B0604020202020204" pitchFamily="34" charset="0"/>
                <a:hlinkClick r:id="rId3" tooltip="PDSA Animal Wellbeing Report"/>
              </a:rPr>
              <a:t>Report</a:t>
            </a:r>
            <a:r>
              <a:rPr lang="en-GB" b="0" i="0" u="none" strike="noStrike" dirty="0" smtClean="0">
                <a:solidFill>
                  <a:srgbClr val="333333"/>
                </a:solidFill>
                <a:effectLst/>
                <a:latin typeface="Arial" panose="020B0604020202020204" pitchFamily="34" charset="0"/>
              </a:rPr>
              <a:t>, which is </a:t>
            </a:r>
            <a:r>
              <a:rPr lang="en-GB" b="0" i="0" u="none" strike="noStrike" dirty="0">
                <a:solidFill>
                  <a:srgbClr val="333333"/>
                </a:solidFill>
                <a:effectLst/>
                <a:latin typeface="Arial" panose="020B0604020202020204" pitchFamily="34" charset="0"/>
              </a:rPr>
              <a:t>a big </a:t>
            </a:r>
            <a:r>
              <a:rPr lang="en-GB" b="0" i="0" u="none" strike="noStrike" dirty="0" smtClean="0">
                <a:solidFill>
                  <a:srgbClr val="333333"/>
                </a:solidFill>
                <a:effectLst/>
                <a:latin typeface="Arial" panose="020B0604020202020204" pitchFamily="34" charset="0"/>
              </a:rPr>
              <a:t>questionnaire </a:t>
            </a:r>
            <a:r>
              <a:rPr lang="en-GB" b="0" i="0" u="none" strike="noStrike" dirty="0">
                <a:solidFill>
                  <a:srgbClr val="333333"/>
                </a:solidFill>
                <a:effectLst/>
                <a:latin typeface="Arial" panose="020B0604020202020204" pitchFamily="34" charset="0"/>
              </a:rPr>
              <a:t>of all pet </a:t>
            </a:r>
            <a:r>
              <a:rPr lang="en-GB" b="0" i="0" u="none" strike="noStrike" dirty="0" smtClean="0">
                <a:solidFill>
                  <a:srgbClr val="333333"/>
                </a:solidFill>
                <a:effectLst/>
                <a:latin typeface="Arial" panose="020B0604020202020204" pitchFamily="34" charset="0"/>
              </a:rPr>
              <a:t>owners in the UK, said their </a:t>
            </a:r>
            <a:r>
              <a:rPr lang="en-GB" b="0" i="0" u="none" strike="noStrike" dirty="0">
                <a:solidFill>
                  <a:srgbClr val="333333"/>
                </a:solidFill>
                <a:effectLst/>
                <a:latin typeface="Arial" panose="020B0604020202020204" pitchFamily="34" charset="0"/>
              </a:rPr>
              <a:t>dog is afraid of fireworks </a:t>
            </a:r>
            <a:r>
              <a:rPr lang="en-GB" b="0" i="0" u="none" strike="noStrike" dirty="0" smtClean="0">
                <a:solidFill>
                  <a:srgbClr val="333333"/>
                </a:solidFill>
                <a:effectLst/>
                <a:latin typeface="Arial" panose="020B0604020202020204" pitchFamily="34" charset="0"/>
              </a:rPr>
              <a:t>and</a:t>
            </a:r>
            <a:r>
              <a:rPr lang="en-GB" b="0" i="0" u="none" strike="noStrike" baseline="0" dirty="0" smtClean="0">
                <a:solidFill>
                  <a:srgbClr val="333333"/>
                </a:solidFill>
                <a:effectLst/>
                <a:latin typeface="Arial" panose="020B0604020202020204" pitchFamily="34" charset="0"/>
              </a:rPr>
              <a:t> </a:t>
            </a:r>
            <a:r>
              <a:rPr lang="en-GB" b="0" i="0" u="none" strike="noStrike" dirty="0" smtClean="0">
                <a:solidFill>
                  <a:srgbClr val="333333"/>
                </a:solidFill>
                <a:effectLst/>
                <a:latin typeface="Arial" panose="020B0604020202020204" pitchFamily="34" charset="0"/>
              </a:rPr>
              <a:t>30% </a:t>
            </a:r>
            <a:r>
              <a:rPr lang="en-GB" b="0" i="0" u="none" strike="noStrike" dirty="0">
                <a:solidFill>
                  <a:srgbClr val="333333"/>
                </a:solidFill>
                <a:effectLst/>
                <a:latin typeface="Arial" panose="020B0604020202020204" pitchFamily="34" charset="0"/>
              </a:rPr>
              <a:t>of cat owners </a:t>
            </a:r>
            <a:r>
              <a:rPr lang="en-GB" b="0" i="0" u="none" strike="noStrike" dirty="0" smtClean="0">
                <a:solidFill>
                  <a:srgbClr val="333333"/>
                </a:solidFill>
                <a:effectLst/>
                <a:latin typeface="Arial" panose="020B0604020202020204" pitchFamily="34" charset="0"/>
              </a:rPr>
              <a:t>said </a:t>
            </a:r>
            <a:r>
              <a:rPr lang="en-GB" b="0" i="0" u="none" strike="noStrike" dirty="0">
                <a:solidFill>
                  <a:srgbClr val="333333"/>
                </a:solidFill>
                <a:effectLst/>
                <a:latin typeface="Arial" panose="020B0604020202020204" pitchFamily="34" charset="0"/>
              </a:rPr>
              <a:t>their cat is afraid of fireworks - that’s </a:t>
            </a:r>
            <a:r>
              <a:rPr lang="en-GB" b="0" i="0" u="none" strike="noStrike" dirty="0" smtClean="0">
                <a:solidFill>
                  <a:srgbClr val="333333"/>
                </a:solidFill>
                <a:effectLst/>
                <a:latin typeface="Arial" panose="020B0604020202020204" pitchFamily="34" charset="0"/>
              </a:rPr>
              <a:t>4.1 million dogs and 3.3 </a:t>
            </a:r>
            <a:r>
              <a:rPr lang="en-GB" b="0" i="0" u="none" strike="noStrike" dirty="0">
                <a:solidFill>
                  <a:srgbClr val="333333"/>
                </a:solidFill>
                <a:effectLst/>
                <a:latin typeface="Arial" panose="020B0604020202020204" pitchFamily="34" charset="0"/>
              </a:rPr>
              <a:t>million cats across the </a:t>
            </a:r>
            <a:r>
              <a:rPr lang="en-GB" b="0" i="0" u="none" strike="noStrike" dirty="0" smtClean="0">
                <a:solidFill>
                  <a:srgbClr val="333333"/>
                </a:solidFill>
                <a:effectLst/>
                <a:latin typeface="Arial" panose="020B0604020202020204" pitchFamily="34" charset="0"/>
              </a:rPr>
              <a:t>UK</a:t>
            </a:r>
            <a:r>
              <a:rPr lang="en-GB" b="0" i="0" u="none" strike="noStrike" baseline="0" dirty="0" smtClean="0">
                <a:solidFill>
                  <a:srgbClr val="333333"/>
                </a:solidFill>
                <a:effectLst/>
                <a:latin typeface="Arial" panose="020B0604020202020204" pitchFamily="34" charset="0"/>
              </a:rPr>
              <a:t> that feel scared.</a:t>
            </a:r>
            <a:endParaRPr lang="en-GB" b="0" i="0" u="none" strike="noStrike" dirty="0">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307B119-958E-2841-8EFF-92750FFA808A}" type="slidenum">
              <a:rPr lang="en-US" smtClean="0"/>
              <a:t>6</a:t>
            </a:fld>
            <a:endParaRPr lang="en-US"/>
          </a:p>
        </p:txBody>
      </p:sp>
    </p:spTree>
    <p:extLst>
      <p:ext uri="{BB962C8B-B14F-4D97-AF65-F5344CB8AC3E}">
        <p14:creationId xmlns:p14="http://schemas.microsoft.com/office/powerpoint/2010/main" val="387703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the </a:t>
            </a:r>
            <a:r>
              <a:rPr lang="en-GB" dirty="0" smtClean="0"/>
              <a:t>learners </a:t>
            </a:r>
            <a:r>
              <a:rPr lang="en-GB" dirty="0"/>
              <a:t>through the basic signs of fear in dogs. Hopefully this will help them be able to identify it in their own pet</a:t>
            </a:r>
          </a:p>
          <a:p>
            <a:r>
              <a:rPr lang="en-GB" dirty="0" smtClean="0"/>
              <a:t>Explain</a:t>
            </a:r>
            <a:r>
              <a:rPr lang="en-GB" baseline="0" dirty="0" smtClean="0"/>
              <a:t> </a:t>
            </a:r>
            <a:r>
              <a:rPr lang="en-GB" dirty="0" smtClean="0"/>
              <a:t>that </a:t>
            </a:r>
            <a:r>
              <a:rPr lang="en-GB" dirty="0"/>
              <a:t>we are quite lucky with dogs as they often show us when they are </a:t>
            </a:r>
            <a:r>
              <a:rPr lang="en-GB" dirty="0" smtClean="0"/>
              <a:t>feeling scared</a:t>
            </a:r>
            <a:r>
              <a:rPr lang="en-GB" dirty="0"/>
              <a:t>… this will lead on as we go through the animals. Cats can be trickier, and small pets even harder!</a:t>
            </a:r>
          </a:p>
          <a:p>
            <a:endParaRPr lang="en-GB" dirty="0"/>
          </a:p>
          <a:p>
            <a:r>
              <a:rPr lang="en-GB" dirty="0" smtClean="0"/>
              <a:t>Further information</a:t>
            </a:r>
            <a:r>
              <a:rPr lang="en-GB" baseline="0" dirty="0" smtClean="0"/>
              <a:t> about </a:t>
            </a:r>
            <a:r>
              <a:rPr lang="en-GB" dirty="0" smtClean="0"/>
              <a:t>these behaviours can be found here: </a:t>
            </a:r>
            <a:r>
              <a:rPr lang="en-GB" dirty="0"/>
              <a:t>https://</a:t>
            </a:r>
            <a:r>
              <a:rPr lang="en-GB" dirty="0" smtClean="0"/>
              <a:t>www.pdsa.org.uk/pet-help-and-advice/pet-health-hub/other-veterinary-advice/dogs-and-fireworks</a:t>
            </a:r>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7</a:t>
            </a:fld>
            <a:endParaRPr lang="en-US"/>
          </a:p>
        </p:txBody>
      </p:sp>
    </p:spTree>
    <p:extLst>
      <p:ext uri="{BB962C8B-B14F-4D97-AF65-F5344CB8AC3E}">
        <p14:creationId xmlns:p14="http://schemas.microsoft.com/office/powerpoint/2010/main" val="300251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a:t>
            </a:r>
            <a:r>
              <a:rPr lang="en-GB" dirty="0" smtClean="0"/>
              <a:t>learners that </a:t>
            </a:r>
            <a:r>
              <a:rPr lang="en-GB" dirty="0"/>
              <a:t>it can be a bit more tricky to identify the signs of fear in cats as they hide it better! More subtle signs </a:t>
            </a:r>
            <a:r>
              <a:rPr lang="en-GB" dirty="0" smtClean="0"/>
              <a:t>than </a:t>
            </a:r>
            <a:r>
              <a:rPr lang="en-GB" dirty="0"/>
              <a:t>dogs. </a:t>
            </a:r>
          </a:p>
          <a:p>
            <a:endParaRPr lang="en-GB" dirty="0"/>
          </a:p>
          <a:p>
            <a:r>
              <a:rPr lang="en-GB" dirty="0" smtClean="0"/>
              <a:t>Further information about these behaviours can</a:t>
            </a:r>
            <a:r>
              <a:rPr lang="en-GB" baseline="0" dirty="0" smtClean="0"/>
              <a:t> be found here</a:t>
            </a:r>
            <a:r>
              <a:rPr lang="en-GB" dirty="0" smtClean="0"/>
              <a:t>: </a:t>
            </a:r>
            <a:r>
              <a:rPr lang="en-GB" dirty="0"/>
              <a:t>https://www.pdsa.org.uk/pet-help-and-advice/pet-health-hub/other-veterinary-advice/cats-and-fireworks</a:t>
            </a:r>
          </a:p>
          <a:p>
            <a:endParaRPr lang="en-GB" dirty="0"/>
          </a:p>
          <a:p>
            <a:r>
              <a:rPr lang="en-GB" dirty="0"/>
              <a:t> </a:t>
            </a:r>
          </a:p>
        </p:txBody>
      </p:sp>
      <p:sp>
        <p:nvSpPr>
          <p:cNvPr id="4" name="Slide Number Placeholder 3"/>
          <p:cNvSpPr>
            <a:spLocks noGrp="1"/>
          </p:cNvSpPr>
          <p:nvPr>
            <p:ph type="sldNum" sz="quarter" idx="5"/>
          </p:nvPr>
        </p:nvSpPr>
        <p:spPr/>
        <p:txBody>
          <a:bodyPr/>
          <a:lstStyle/>
          <a:p>
            <a:fld id="{A307B119-958E-2841-8EFF-92750FFA808A}" type="slidenum">
              <a:rPr lang="en-US" smtClean="0"/>
              <a:t>8</a:t>
            </a:fld>
            <a:endParaRPr lang="en-US"/>
          </a:p>
        </p:txBody>
      </p:sp>
    </p:spTree>
    <p:extLst>
      <p:ext uri="{BB962C8B-B14F-4D97-AF65-F5344CB8AC3E}">
        <p14:creationId xmlns:p14="http://schemas.microsoft.com/office/powerpoint/2010/main" val="296789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that small pets hide signs of fear/distress </a:t>
            </a:r>
            <a:r>
              <a:rPr lang="en-GB" dirty="0" smtClean="0"/>
              <a:t>very well. </a:t>
            </a:r>
            <a:r>
              <a:rPr lang="en-GB" dirty="0"/>
              <a:t>They are often </a:t>
            </a:r>
            <a:r>
              <a:rPr lang="en-GB" dirty="0" smtClean="0"/>
              <a:t>prey </a:t>
            </a:r>
            <a:r>
              <a:rPr lang="en-GB" dirty="0"/>
              <a:t>species, and so try and hide fear and pain to stop predators attacking them. </a:t>
            </a:r>
            <a:r>
              <a:rPr lang="en-GB" dirty="0" smtClean="0"/>
              <a:t>Learners need </a:t>
            </a:r>
            <a:r>
              <a:rPr lang="en-GB" dirty="0"/>
              <a:t>to know that their small pet will likely be scared of fireworks even if </a:t>
            </a:r>
            <a:r>
              <a:rPr lang="en-GB" dirty="0" smtClean="0"/>
              <a:t>they show no </a:t>
            </a:r>
            <a:r>
              <a:rPr lang="en-GB" dirty="0"/>
              <a:t>signs/subtle </a:t>
            </a:r>
            <a:r>
              <a:rPr lang="en-GB" dirty="0" smtClean="0"/>
              <a:t>signs.</a:t>
            </a:r>
            <a:endParaRPr lang="en-GB" dirty="0"/>
          </a:p>
          <a:p>
            <a:endParaRPr lang="en-GB" dirty="0"/>
          </a:p>
          <a:p>
            <a:r>
              <a:rPr lang="en-GB" dirty="0"/>
              <a:t>Small pets can </a:t>
            </a:r>
            <a:r>
              <a:rPr lang="en-GB" dirty="0" smtClean="0"/>
              <a:t>become very unwell if</a:t>
            </a:r>
            <a:r>
              <a:rPr lang="en-GB" baseline="0" dirty="0" smtClean="0"/>
              <a:t> they’re scared.</a:t>
            </a:r>
            <a:endParaRPr lang="en-GB" dirty="0"/>
          </a:p>
          <a:p>
            <a:endParaRPr lang="en-GB" dirty="0"/>
          </a:p>
          <a:p>
            <a:r>
              <a:rPr lang="en-GB" dirty="0" smtClean="0"/>
              <a:t>Further information can</a:t>
            </a:r>
            <a:r>
              <a:rPr lang="en-GB" baseline="0" dirty="0" smtClean="0"/>
              <a:t> be found here</a:t>
            </a:r>
            <a:r>
              <a:rPr lang="en-GB" dirty="0" smtClean="0"/>
              <a:t>: </a:t>
            </a:r>
            <a:r>
              <a:rPr lang="en-GB" dirty="0"/>
              <a:t>https://</a:t>
            </a:r>
            <a:r>
              <a:rPr lang="en-GB" dirty="0" smtClean="0"/>
              <a:t>www.pdsa.org.uk/pet-help-and-advice/pet-health-hub/other-veterinary-advice/small-pets-and-fireworks</a:t>
            </a:r>
          </a:p>
          <a:p>
            <a:endParaRPr lang="en-GB" dirty="0" smtClean="0"/>
          </a:p>
          <a:p>
            <a:r>
              <a:rPr lang="en-GB" dirty="0" smtClean="0"/>
              <a:t>The images show guinea pigs showing the following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Arial" pitchFamily="34" charset="0"/>
                <a:ea typeface="+mn-ea"/>
                <a:cs typeface="+mn-cs"/>
              </a:rPr>
              <a:t>Freezing</a:t>
            </a:r>
            <a:r>
              <a:rPr lang="en-US" sz="1200" b="0" i="0" kern="1200" dirty="0" smtClean="0">
                <a:solidFill>
                  <a:schemeClr val="tx1"/>
                </a:solidFill>
                <a:effectLst/>
                <a:latin typeface="Arial" pitchFamily="34" charset="0"/>
                <a:ea typeface="+mn-ea"/>
                <a:cs typeface="+mn-cs"/>
              </a:rPr>
              <a:t>: A guinea pig that is startled or uncertain about something in its environment will stand motionless.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Arial" pitchFamily="34" charset="0"/>
                <a:ea typeface="+mn-ea"/>
                <a:cs typeface="+mn-cs"/>
              </a:rPr>
              <a:t>Aggressive Actions</a:t>
            </a:r>
            <a:r>
              <a:rPr lang="en-US" sz="1200" b="0" i="0" kern="1200" dirty="0" smtClean="0">
                <a:solidFill>
                  <a:schemeClr val="tx1"/>
                </a:solidFill>
                <a:effectLst/>
                <a:latin typeface="Arial" pitchFamily="34" charset="0"/>
                <a:ea typeface="+mn-ea"/>
                <a:cs typeface="+mn-cs"/>
              </a:rPr>
              <a:t>: These can include raising their head and/or rising up on their hind ends with stiff legs, shuffling side to side on stiff legs, fluffing out their fur, and showing their teeth (yawning). These actions are often accompanied by hissing and/or teeth chattering. If your guinea pigs do this with each other, be on high alert for fighting.</a:t>
            </a:r>
          </a:p>
          <a:p>
            <a:endParaRPr lang="en-GB" dirty="0"/>
          </a:p>
        </p:txBody>
      </p:sp>
      <p:sp>
        <p:nvSpPr>
          <p:cNvPr id="4" name="Slide Number Placeholder 3"/>
          <p:cNvSpPr>
            <a:spLocks noGrp="1"/>
          </p:cNvSpPr>
          <p:nvPr>
            <p:ph type="sldNum" sz="quarter" idx="5"/>
          </p:nvPr>
        </p:nvSpPr>
        <p:spPr/>
        <p:txBody>
          <a:bodyPr/>
          <a:lstStyle/>
          <a:p>
            <a:fld id="{A307B119-958E-2841-8EFF-92750FFA808A}" type="slidenum">
              <a:rPr lang="en-US" smtClean="0"/>
              <a:t>9</a:t>
            </a:fld>
            <a:endParaRPr lang="en-US"/>
          </a:p>
        </p:txBody>
      </p:sp>
    </p:spTree>
    <p:extLst>
      <p:ext uri="{BB962C8B-B14F-4D97-AF65-F5344CB8AC3E}">
        <p14:creationId xmlns:p14="http://schemas.microsoft.com/office/powerpoint/2010/main" val="863279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307B119-958E-2841-8EFF-92750FFA808A}" type="slidenum">
              <a:rPr lang="en-US" smtClean="0"/>
              <a:t>10</a:t>
            </a:fld>
            <a:endParaRPr lang="en-US"/>
          </a:p>
        </p:txBody>
      </p:sp>
    </p:spTree>
    <p:extLst>
      <p:ext uri="{BB962C8B-B14F-4D97-AF65-F5344CB8AC3E}">
        <p14:creationId xmlns:p14="http://schemas.microsoft.com/office/powerpoint/2010/main" val="259489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4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15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36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14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21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24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02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612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4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880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16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8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97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13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6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2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16">
            <a:extLst>
              <a:ext uri="{FF2B5EF4-FFF2-40B4-BE49-F238E27FC236}">
                <a16:creationId xmlns:a16="http://schemas.microsoft.com/office/drawing/2014/main" id="{561D3733-4C83-6414-91CC-8FD1DF4C50D5}"/>
              </a:ext>
            </a:extLst>
          </p:cNvPr>
          <p:cNvSpPr>
            <a:spLocks noGrp="1"/>
          </p:cNvSpPr>
          <p:nvPr>
            <p:ph type="dt" sz="half" idx="10"/>
          </p:nvPr>
        </p:nvSpPr>
        <p:spPr>
          <a:xfrm>
            <a:off x="1165608" y="6356350"/>
            <a:ext cx="1426867" cy="365125"/>
          </a:xfrm>
          <a:prstGeom prst="rect">
            <a:avLst/>
          </a:prstGeom>
        </p:spPr>
        <p:txBody>
          <a:bodyPr/>
          <a:lstStyle/>
          <a:p>
            <a:r>
              <a:rPr lang="en-GB"/>
              <a:t>03/05/2023</a:t>
            </a:r>
            <a:endParaRPr lang="en-US" dirty="0"/>
          </a:p>
        </p:txBody>
      </p:sp>
      <p:sp>
        <p:nvSpPr>
          <p:cNvPr id="9" name="Footer Placeholder 17">
            <a:extLst>
              <a:ext uri="{FF2B5EF4-FFF2-40B4-BE49-F238E27FC236}">
                <a16:creationId xmlns:a16="http://schemas.microsoft.com/office/drawing/2014/main" id="{9BF1AF41-1916-311C-A98A-9FE2249E32C4}"/>
              </a:ext>
            </a:extLst>
          </p:cNvPr>
          <p:cNvSpPr>
            <a:spLocks noGrp="1"/>
          </p:cNvSpPr>
          <p:nvPr>
            <p:ph type="ftr" sz="quarter" idx="11"/>
          </p:nvPr>
        </p:nvSpPr>
        <p:spPr>
          <a:xfrm>
            <a:off x="5067300" y="6356350"/>
            <a:ext cx="3383364" cy="365125"/>
          </a:xfrm>
          <a:prstGeom prst="rect">
            <a:avLst/>
          </a:prstGeom>
        </p:spPr>
        <p:txBody>
          <a:bodyPr/>
          <a:lstStyle/>
          <a:p>
            <a:endParaRPr lang="en-US" dirty="0"/>
          </a:p>
        </p:txBody>
      </p:sp>
      <p:sp>
        <p:nvSpPr>
          <p:cNvPr id="10" name="Slide Number Placeholder 18">
            <a:extLst>
              <a:ext uri="{FF2B5EF4-FFF2-40B4-BE49-F238E27FC236}">
                <a16:creationId xmlns:a16="http://schemas.microsoft.com/office/drawing/2014/main" id="{BC97B07A-E27C-9B18-3A65-3319D67F1A4D}"/>
              </a:ext>
            </a:extLst>
          </p:cNvPr>
          <p:cNvSpPr>
            <a:spLocks noGrp="1"/>
          </p:cNvSpPr>
          <p:nvPr>
            <p:ph type="sldNum" sz="quarter" idx="12"/>
          </p:nvPr>
        </p:nvSpPr>
        <p:spPr>
          <a:xfrm>
            <a:off x="9936564" y="6356350"/>
            <a:ext cx="1012791" cy="365125"/>
          </a:xfrm>
          <a:prstGeom prst="rect">
            <a:avLst/>
          </a:prstGeom>
        </p:spPr>
        <p:txBody>
          <a:bodyPr/>
          <a:lstStyle/>
          <a:p>
            <a:fld id="{B5A28ABF-2E84-EE4F-AEF7-BAC139EFF994}" type="slidenum">
              <a:rPr lang="en-US" smtClean="0"/>
              <a:pPr/>
              <a:t>‹#›</a:t>
            </a:fld>
            <a:endParaRPr lang="en-US" dirty="0"/>
          </a:p>
        </p:txBody>
      </p:sp>
    </p:spTree>
    <p:extLst>
      <p:ext uri="{BB962C8B-B14F-4D97-AF65-F5344CB8AC3E}">
        <p14:creationId xmlns:p14="http://schemas.microsoft.com/office/powerpoint/2010/main" val="18933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24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theme" Target="../theme/theme6.xml"/><Relationship Id="rId4"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8.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02702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409296"/>
      </p:ext>
    </p:extLst>
  </p:cSld>
  <p:clrMap bg1="lt1" tx1="dk1" bg2="lt2" tx2="dk2" accent1="accent1" accent2="accent2" accent3="accent3" accent4="accent4" accent5="accent5" accent6="accent6" hlink="hlink" folHlink="folHlink"/>
  <p:sldLayoutIdLst>
    <p:sldLayoutId id="2147483691" r:id="rId1"/>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693748"/>
      </p:ext>
    </p:extLst>
  </p:cSld>
  <p:clrMap bg1="lt1" tx1="dk1" bg2="lt2" tx2="dk2" accent1="accent1" accent2="accent2" accent3="accent3" accent4="accent4" accent5="accent5" accent6="accent6" hlink="hlink" folHlink="folHlink"/>
  <p:sldLayoutIdLst>
    <p:sldLayoutId id="2147483671" r:id="rId1"/>
    <p:sldLayoutId id="2147483676" r:id="rId2"/>
    <p:sldLayoutId id="2147483677" r:id="rId3"/>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63436"/>
      </p:ext>
    </p:extLst>
  </p:cSld>
  <p:clrMap bg1="lt1" tx1="dk1" bg2="lt2" tx2="dk2" accent1="accent1" accent2="accent2" accent3="accent3" accent4="accent4" accent5="accent5" accent6="accent6" hlink="hlink" folHlink="folHlink"/>
  <p:sldLayoutIdLst>
    <p:sldLayoutId id="2147483701" r:id="rId1"/>
    <p:sldLayoutId id="2147483707" r:id="rId2"/>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919004"/>
      </p:ext>
    </p:extLst>
  </p:cSld>
  <p:clrMap bg1="lt1" tx1="dk1" bg2="lt2" tx2="dk2" accent1="accent1" accent2="accent2" accent3="accent3" accent4="accent4" accent5="accent5" accent6="accent6" hlink="hlink" folHlink="folHlink"/>
  <p:sldLayoutIdLst>
    <p:sldLayoutId id="2147483711" r:id="rId1"/>
    <p:sldLayoutId id="2147483717" r:id="rId2"/>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4588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7" r:id="rId4"/>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47586"/>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799292"/>
      </p:ext>
    </p:extLst>
  </p:cSld>
  <p:clrMap bg1="lt1" tx1="dk1" bg2="lt2" tx2="dk2" accent1="accent1" accent2="accent2" accent3="accent3" accent4="accent4" accent5="accent5" accent6="accent6" hlink="hlink" folHlink="folHlink"/>
  <p:sldLayoutIdLst>
    <p:sldLayoutId id="2147483747" r:id="rId1"/>
    <p:sldLayoutId id="2147483760" r:id="rId2"/>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446955"/>
      </p:ext>
    </p:extLst>
  </p:cSld>
  <p:clrMap bg1="lt1" tx1="dk1" bg2="lt2" tx2="dk2" accent1="accent1" accent2="accent2" accent3="accent3" accent4="accent4" accent5="accent5" accent6="accent6" hlink="hlink" folHlink="folHlink"/>
  <p:sldLayoutIdLst>
    <p:sldLayoutId id="2147483757" r:id="rId1"/>
  </p:sldLayoutIdLst>
  <p:hf hdr="0"/>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1.xml"/><Relationship Id="rId5" Type="http://schemas.microsoft.com/office/2007/relationships/hdphoto" Target="../media/hdphoto5.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18.xml"/><Relationship Id="rId7" Type="http://schemas.openxmlformats.org/officeDocument/2006/relationships/image" Target="../media/image42.jpg"/><Relationship Id="rId2" Type="http://schemas.openxmlformats.org/officeDocument/2006/relationships/slideLayout" Target="../slideLayouts/slideLayout19.xml"/><Relationship Id="rId1" Type="http://schemas.openxmlformats.org/officeDocument/2006/relationships/tags" Target="../tags/tag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7.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8.xml"/><Relationship Id="rId5" Type="http://schemas.openxmlformats.org/officeDocument/2006/relationships/image" Target="../media/image4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4.wdp"/><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9202E-D391-E8EB-548F-97544C4C0488}"/>
              </a:ext>
            </a:extLst>
          </p:cNvPr>
          <p:cNvPicPr>
            <a:picLocks noChangeAspect="1"/>
          </p:cNvPicPr>
          <p:nvPr/>
        </p:nvPicPr>
        <p:blipFill>
          <a:blip r:embed="rId3"/>
          <a:stretch>
            <a:fillRect/>
          </a:stretch>
        </p:blipFill>
        <p:spPr>
          <a:xfrm>
            <a:off x="1766840" y="2448048"/>
            <a:ext cx="8658320" cy="1961903"/>
          </a:xfrm>
          <a:prstGeom prst="rect">
            <a:avLst/>
          </a:prstGeom>
        </p:spPr>
      </p:pic>
    </p:spTree>
    <p:custDataLst>
      <p:tags r:id="rId1"/>
    </p:custDataLst>
    <p:extLst>
      <p:ext uri="{BB962C8B-B14F-4D97-AF65-F5344CB8AC3E}">
        <p14:creationId xmlns:p14="http://schemas.microsoft.com/office/powerpoint/2010/main" val="39787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1971F-BBA4-6086-18A8-F644E9FECF8B}"/>
              </a:ext>
            </a:extLst>
          </p:cNvPr>
          <p:cNvSpPr txBox="1"/>
          <p:nvPr/>
        </p:nvSpPr>
        <p:spPr>
          <a:xfrm>
            <a:off x="2802401" y="766918"/>
            <a:ext cx="7086380" cy="646331"/>
          </a:xfrm>
          <a:prstGeom prst="rect">
            <a:avLst/>
          </a:prstGeom>
          <a:noFill/>
        </p:spPr>
        <p:txBody>
          <a:bodyPr wrap="square">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Signs of a scared </a:t>
            </a:r>
            <a:r>
              <a:rPr lang="en-GB" sz="3600" dirty="0" smtClean="0">
                <a:latin typeface="Arial Black" panose="020B0A04020102020204" pitchFamily="34" charset="0"/>
                <a:ea typeface="ADLaM Display" panose="02010000000000000000" pitchFamily="2" charset="77"/>
                <a:cs typeface="ADLaM Display" panose="02010000000000000000" pitchFamily="2" charset="77"/>
              </a:rPr>
              <a:t>horse</a:t>
            </a:r>
            <a:endParaRPr lang="en-GB" sz="36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3" name="Rounded Rectangle 2">
            <a:extLst>
              <a:ext uri="{FF2B5EF4-FFF2-40B4-BE49-F238E27FC236}">
                <a16:creationId xmlns:a16="http://schemas.microsoft.com/office/drawing/2014/main" id="{EC947C1B-A2EC-CC5A-AFA1-CB66D46C4063}"/>
              </a:ext>
            </a:extLst>
          </p:cNvPr>
          <p:cNvSpPr/>
          <p:nvPr/>
        </p:nvSpPr>
        <p:spPr>
          <a:xfrm>
            <a:off x="1139435" y="5086887"/>
            <a:ext cx="2635754" cy="1005263"/>
          </a:xfrm>
          <a:prstGeom prst="roundRect">
            <a:avLst/>
          </a:prstGeom>
          <a:solidFill>
            <a:srgbClr val="003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Loss of interest in food or water</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4" name="Rounded Rectangle 3">
            <a:extLst>
              <a:ext uri="{FF2B5EF4-FFF2-40B4-BE49-F238E27FC236}">
                <a16:creationId xmlns:a16="http://schemas.microsoft.com/office/drawing/2014/main" id="{8E315762-BD74-C701-5250-414F6393A204}"/>
              </a:ext>
            </a:extLst>
          </p:cNvPr>
          <p:cNvSpPr/>
          <p:nvPr/>
        </p:nvSpPr>
        <p:spPr>
          <a:xfrm>
            <a:off x="8223456" y="2747550"/>
            <a:ext cx="2613905" cy="1026748"/>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Arial Black" panose="020B0A04020102020204" pitchFamily="34" charset="0"/>
                <a:ea typeface="ADLaM Display" panose="02010000000000000000" pitchFamily="2" charset="77"/>
                <a:cs typeface="ADLaM Display" panose="02010000000000000000" pitchFamily="2" charset="77"/>
              </a:rPr>
              <a:t>Shaking</a:t>
            </a:r>
            <a:endParaRPr lang="en-GB" sz="2000" dirty="0">
              <a:solidFill>
                <a:schemeClr val="tx1"/>
              </a:solidFill>
              <a:latin typeface="Arial Black" panose="020B0A04020102020204" pitchFamily="34" charset="0"/>
              <a:ea typeface="ADLaM Display" panose="02010000000000000000" pitchFamily="2" charset="77"/>
              <a:cs typeface="ADLaM Display" panose="02010000000000000000" pitchFamily="2" charset="77"/>
            </a:endParaRPr>
          </a:p>
        </p:txBody>
      </p:sp>
      <p:sp>
        <p:nvSpPr>
          <p:cNvPr id="5" name="Rounded Rectangle 4">
            <a:extLst>
              <a:ext uri="{FF2B5EF4-FFF2-40B4-BE49-F238E27FC236}">
                <a16:creationId xmlns:a16="http://schemas.microsoft.com/office/drawing/2014/main" id="{BEC3038C-00AA-1A7C-5FC8-B43D00A1A099}"/>
              </a:ext>
            </a:extLst>
          </p:cNvPr>
          <p:cNvSpPr/>
          <p:nvPr/>
        </p:nvSpPr>
        <p:spPr>
          <a:xfrm>
            <a:off x="1118988" y="3944725"/>
            <a:ext cx="2635754" cy="1026748"/>
          </a:xfrm>
          <a:prstGeom prst="roundRect">
            <a:avLst/>
          </a:prstGeom>
          <a:solidFill>
            <a:srgbClr val="E83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Breathing faster</a:t>
            </a:r>
          </a:p>
        </p:txBody>
      </p:sp>
      <p:sp>
        <p:nvSpPr>
          <p:cNvPr id="6" name="Rounded Rectangle 5">
            <a:extLst>
              <a:ext uri="{FF2B5EF4-FFF2-40B4-BE49-F238E27FC236}">
                <a16:creationId xmlns:a16="http://schemas.microsoft.com/office/drawing/2014/main" id="{21FFCC38-4A94-0F28-6945-E9EB56439F1B}"/>
              </a:ext>
            </a:extLst>
          </p:cNvPr>
          <p:cNvSpPr/>
          <p:nvPr/>
        </p:nvSpPr>
        <p:spPr>
          <a:xfrm>
            <a:off x="8234381" y="5076144"/>
            <a:ext cx="2635754" cy="1026748"/>
          </a:xfrm>
          <a:prstGeom prst="roundRect">
            <a:avLst/>
          </a:prstGeom>
          <a:solidFill>
            <a:srgbClr val="34B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Sweating</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7" name="Rounded Rectangle 6">
            <a:extLst>
              <a:ext uri="{FF2B5EF4-FFF2-40B4-BE49-F238E27FC236}">
                <a16:creationId xmlns:a16="http://schemas.microsoft.com/office/drawing/2014/main" id="{A9A665F8-3CFC-9AD3-C0C8-77127A0578AB}"/>
              </a:ext>
            </a:extLst>
          </p:cNvPr>
          <p:cNvSpPr/>
          <p:nvPr/>
        </p:nvSpPr>
        <p:spPr>
          <a:xfrm>
            <a:off x="8223456" y="3944725"/>
            <a:ext cx="2635754" cy="1026748"/>
          </a:xfrm>
          <a:prstGeom prst="roundRect">
            <a:avLst/>
          </a:prstGeom>
          <a:solidFill>
            <a:srgbClr val="000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Wide eyes and flared nostrils</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8" name="Rounded Rectangle 7">
            <a:extLst>
              <a:ext uri="{FF2B5EF4-FFF2-40B4-BE49-F238E27FC236}">
                <a16:creationId xmlns:a16="http://schemas.microsoft.com/office/drawing/2014/main" id="{90D1524B-905D-508A-355A-A7294DCB96C8}"/>
              </a:ext>
            </a:extLst>
          </p:cNvPr>
          <p:cNvSpPr/>
          <p:nvPr/>
        </p:nvSpPr>
        <p:spPr>
          <a:xfrm>
            <a:off x="1098541" y="2773355"/>
            <a:ext cx="2656201" cy="1026748"/>
          </a:xfrm>
          <a:prstGeom prst="roundRect">
            <a:avLst/>
          </a:prstGeom>
          <a:solidFill>
            <a:srgbClr val="34B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Galloping or kicking</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674" y="1188766"/>
            <a:ext cx="3689798" cy="4919730"/>
          </a:xfrm>
          <a:prstGeom prst="rect">
            <a:avLst/>
          </a:prstGeom>
        </p:spPr>
      </p:pic>
      <p:sp>
        <p:nvSpPr>
          <p:cNvPr id="11" name="Rounded Rectangle 10">
            <a:extLst>
              <a:ext uri="{FF2B5EF4-FFF2-40B4-BE49-F238E27FC236}">
                <a16:creationId xmlns:a16="http://schemas.microsoft.com/office/drawing/2014/main" id="{8E315762-BD74-C701-5250-414F6393A204}"/>
              </a:ext>
            </a:extLst>
          </p:cNvPr>
          <p:cNvSpPr/>
          <p:nvPr/>
        </p:nvSpPr>
        <p:spPr>
          <a:xfrm>
            <a:off x="1161284" y="1595845"/>
            <a:ext cx="2613905" cy="1026748"/>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Arial Black" panose="020B0A04020102020204" pitchFamily="34" charset="0"/>
                <a:ea typeface="ADLaM Display" panose="02010000000000000000" pitchFamily="2" charset="77"/>
                <a:cs typeface="ADLaM Display" panose="02010000000000000000" pitchFamily="2" charset="77"/>
              </a:rPr>
              <a:t>Restless or pacing</a:t>
            </a:r>
            <a:endParaRPr lang="en-GB" sz="2000" dirty="0">
              <a:solidFill>
                <a:schemeClr val="tx1"/>
              </a:solidFill>
              <a:latin typeface="Arial Black" panose="020B0A04020102020204" pitchFamily="34" charset="0"/>
              <a:ea typeface="ADLaM Display" panose="02010000000000000000" pitchFamily="2" charset="77"/>
              <a:cs typeface="ADLaM Display" panose="02010000000000000000" pitchFamily="2" charset="77"/>
            </a:endParaRPr>
          </a:p>
        </p:txBody>
      </p:sp>
      <p:sp>
        <p:nvSpPr>
          <p:cNvPr id="12" name="Rounded Rectangle 11">
            <a:extLst>
              <a:ext uri="{FF2B5EF4-FFF2-40B4-BE49-F238E27FC236}">
                <a16:creationId xmlns:a16="http://schemas.microsoft.com/office/drawing/2014/main" id="{EC947C1B-A2EC-CC5A-AFA1-CB66D46C4063}"/>
              </a:ext>
            </a:extLst>
          </p:cNvPr>
          <p:cNvSpPr/>
          <p:nvPr/>
        </p:nvSpPr>
        <p:spPr>
          <a:xfrm>
            <a:off x="8223456" y="1594368"/>
            <a:ext cx="2635754" cy="1005263"/>
          </a:xfrm>
          <a:prstGeom prst="roundRect">
            <a:avLst/>
          </a:prstGeom>
          <a:solidFill>
            <a:srgbClr val="003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Making a whining noise</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Tree>
    <p:custDataLst>
      <p:tags r:id="rId1"/>
    </p:custDataLst>
    <p:extLst>
      <p:ext uri="{BB962C8B-B14F-4D97-AF65-F5344CB8AC3E}">
        <p14:creationId xmlns:p14="http://schemas.microsoft.com/office/powerpoint/2010/main" val="175661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8CE1FF-32DD-F6B0-8AD1-A16B871717F6}"/>
              </a:ext>
            </a:extLst>
          </p:cNvPr>
          <p:cNvSpPr txBox="1"/>
          <p:nvPr/>
        </p:nvSpPr>
        <p:spPr>
          <a:xfrm>
            <a:off x="3048000" y="2665557"/>
            <a:ext cx="6096000" cy="1107996"/>
          </a:xfrm>
          <a:prstGeom prst="rect">
            <a:avLst/>
          </a:prstGeom>
          <a:noFill/>
        </p:spPr>
        <p:txBody>
          <a:bodyPr wrap="square">
            <a:spAutoFit/>
          </a:bodyPr>
          <a:lstStyle/>
          <a:p>
            <a:r>
              <a:rPr lang="en-GB" sz="6600" dirty="0">
                <a:latin typeface="Arial Black" panose="020B0A04020102020204" pitchFamily="34" charset="0"/>
                <a:ea typeface="ADLaM Display" panose="02010000000000000000" pitchFamily="2" charset="77"/>
                <a:cs typeface="ADLaM Display" panose="02010000000000000000" pitchFamily="2" charset="77"/>
              </a:rPr>
              <a:t>Group work!</a:t>
            </a:r>
          </a:p>
        </p:txBody>
      </p:sp>
      <p:grpSp>
        <p:nvGrpSpPr>
          <p:cNvPr id="29" name="Group 28"/>
          <p:cNvGrpSpPr/>
          <p:nvPr/>
        </p:nvGrpSpPr>
        <p:grpSpPr>
          <a:xfrm>
            <a:off x="604971" y="3222162"/>
            <a:ext cx="2452228" cy="3232597"/>
            <a:chOff x="3683631" y="3573887"/>
            <a:chExt cx="2452228" cy="3232597"/>
          </a:xfrm>
        </p:grpSpPr>
        <p:grpSp>
          <p:nvGrpSpPr>
            <p:cNvPr id="24" name="Group 23"/>
            <p:cNvGrpSpPr/>
            <p:nvPr/>
          </p:nvGrpSpPr>
          <p:grpSpPr>
            <a:xfrm>
              <a:off x="3683631" y="3573887"/>
              <a:ext cx="2452228" cy="3232597"/>
              <a:chOff x="5311272" y="3071611"/>
              <a:chExt cx="2452228" cy="3232597"/>
            </a:xfrm>
          </p:grpSpPr>
          <p:grpSp>
            <p:nvGrpSpPr>
              <p:cNvPr id="5" name="Group 4"/>
              <p:cNvGrpSpPr/>
              <p:nvPr/>
            </p:nvGrpSpPr>
            <p:grpSpPr>
              <a:xfrm>
                <a:off x="5311272" y="3071611"/>
                <a:ext cx="2452228" cy="3232597"/>
                <a:chOff x="3514669" y="3361386"/>
                <a:chExt cx="2452228" cy="3232597"/>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14669" y="3361386"/>
                  <a:ext cx="2452228" cy="3232597"/>
                </a:xfrm>
                <a:prstGeom prst="rect">
                  <a:avLst/>
                </a:prstGeom>
              </p:spPr>
            </p:pic>
            <p:sp>
              <p:nvSpPr>
                <p:cNvPr id="4" name="Oval 3"/>
                <p:cNvSpPr/>
                <p:nvPr/>
              </p:nvSpPr>
              <p:spPr>
                <a:xfrm>
                  <a:off x="3777759" y="4372378"/>
                  <a:ext cx="2028423" cy="199622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Pie 7"/>
              <p:cNvSpPr/>
              <p:nvPr/>
            </p:nvSpPr>
            <p:spPr>
              <a:xfrm>
                <a:off x="5533663" y="4082603"/>
                <a:ext cx="2075561" cy="2092818"/>
              </a:xfrm>
              <a:prstGeom prst="pie">
                <a:avLst>
                  <a:gd name="adj1" fmla="val 20066405"/>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 name="Straight Connector 9"/>
              <p:cNvCxnSpPr/>
              <p:nvPr/>
            </p:nvCxnSpPr>
            <p:spPr>
              <a:xfrm flipH="1">
                <a:off x="6568224" y="4179607"/>
                <a:ext cx="3219" cy="29621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537386" y="5815225"/>
                <a:ext cx="3219" cy="29621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003960" y="4327714"/>
                <a:ext cx="143815" cy="20391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a:off x="7388538" y="4982514"/>
                <a:ext cx="3219" cy="29621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a:off x="5720859" y="4979294"/>
                <a:ext cx="3219" cy="29621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32052" y="5759416"/>
                <a:ext cx="143815" cy="20391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63799" y="4327714"/>
                <a:ext cx="143815" cy="20391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02951" y="5713267"/>
                <a:ext cx="143815" cy="20391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47775" y="5470010"/>
                <a:ext cx="247105" cy="10195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722468" y="5470010"/>
                <a:ext cx="247105" cy="10195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710985" y="4687909"/>
                <a:ext cx="247105" cy="10195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230304" y="4672272"/>
                <a:ext cx="247105" cy="101958"/>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4453517" y="5001387"/>
              <a:ext cx="1040670" cy="1015663"/>
            </a:xfrm>
            <a:prstGeom prst="rect">
              <a:avLst/>
            </a:prstGeom>
            <a:noFill/>
          </p:spPr>
          <p:txBody>
            <a:bodyPr wrap="none" lIns="91440" tIns="45720" rIns="91440" bIns="45720">
              <a:spAutoFit/>
            </a:bodyPr>
            <a:lstStyle/>
            <a:p>
              <a:pPr algn="ctr"/>
              <a:r>
                <a:rPr lang="en-US" sz="6000" b="0" cap="none" spc="0" dirty="0" smtClean="0">
                  <a:ln w="0"/>
                  <a:solidFill>
                    <a:schemeClr val="tx1"/>
                  </a:solidFill>
                  <a:effectLst>
                    <a:outerShdw blurRad="38100" dist="19050" dir="2700000" algn="tl" rotWithShape="0">
                      <a:schemeClr val="dk1">
                        <a:alpha val="40000"/>
                      </a:schemeClr>
                    </a:outerShdw>
                  </a:effectLst>
                  <a:latin typeface="Urbane Rounded Bold" panose="00000800000000000000" pitchFamily="2" charset="0"/>
                </a:rPr>
                <a:t>10</a:t>
              </a:r>
              <a:endParaRPr lang="en-US" sz="6000" b="0" cap="none" spc="0" dirty="0">
                <a:ln w="0"/>
                <a:solidFill>
                  <a:schemeClr val="tx1"/>
                </a:solidFill>
                <a:effectLst>
                  <a:outerShdw blurRad="38100" dist="19050" dir="2700000" algn="tl" rotWithShape="0">
                    <a:schemeClr val="dk1">
                      <a:alpha val="40000"/>
                    </a:schemeClr>
                  </a:outerShdw>
                </a:effectLst>
                <a:latin typeface="Urbane Rounded Bold" panose="00000800000000000000" pitchFamily="2" charset="0"/>
              </a:endParaRPr>
            </a:p>
          </p:txBody>
        </p:sp>
        <p:sp>
          <p:nvSpPr>
            <p:cNvPr id="30" name="Rectangle 29"/>
            <p:cNvSpPr/>
            <p:nvPr/>
          </p:nvSpPr>
          <p:spPr>
            <a:xfrm>
              <a:off x="4596647" y="5787620"/>
              <a:ext cx="668773"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latin typeface="Urbane Rounded Medium" panose="00000600000000000000" pitchFamily="2" charset="0"/>
                </a:rPr>
                <a:t>min</a:t>
              </a:r>
              <a:endParaRPr lang="en-US" sz="2000" b="0" cap="none" spc="0" dirty="0">
                <a:ln w="0"/>
                <a:solidFill>
                  <a:schemeClr val="tx1"/>
                </a:solidFill>
                <a:effectLst>
                  <a:outerShdw blurRad="38100" dist="19050" dir="2700000" algn="tl" rotWithShape="0">
                    <a:schemeClr val="dk1">
                      <a:alpha val="40000"/>
                    </a:schemeClr>
                  </a:outerShdw>
                </a:effectLst>
                <a:latin typeface="Urbane Rounded Medium" panose="00000600000000000000" pitchFamily="2" charset="0"/>
              </a:endParaRPr>
            </a:p>
          </p:txBody>
        </p:sp>
      </p:grpSp>
    </p:spTree>
    <p:custDataLst>
      <p:tags r:id="rId1"/>
    </p:custDataLst>
    <p:extLst>
      <p:ext uri="{BB962C8B-B14F-4D97-AF65-F5344CB8AC3E}">
        <p14:creationId xmlns:p14="http://schemas.microsoft.com/office/powerpoint/2010/main" val="197470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6D6-9103-7BE0-E3A3-DAE92209FD8A}"/>
              </a:ext>
            </a:extLst>
          </p:cNvPr>
          <p:cNvSpPr txBox="1"/>
          <p:nvPr/>
        </p:nvSpPr>
        <p:spPr>
          <a:xfrm>
            <a:off x="2588655" y="2465691"/>
            <a:ext cx="7033864" cy="1569660"/>
          </a:xfrm>
          <a:prstGeom prst="rect">
            <a:avLst/>
          </a:prstGeom>
          <a:noFill/>
        </p:spPr>
        <p:txBody>
          <a:bodyPr wrap="square" rtlCol="0">
            <a:spAutoFit/>
          </a:bodyPr>
          <a:lstStyle/>
          <a:p>
            <a:pPr algn="ctr"/>
            <a:r>
              <a:rPr lang="en-GB" sz="4800" dirty="0">
                <a:latin typeface="Arial Black" panose="020B0A04020102020204" pitchFamily="34" charset="0"/>
                <a:ea typeface="ADLaM Display" panose="02010000000000000000" pitchFamily="2" charset="77"/>
                <a:cs typeface="ADLaM Display" panose="02010000000000000000" pitchFamily="2" charset="77"/>
              </a:rPr>
              <a:t>Tips to </a:t>
            </a:r>
            <a:r>
              <a:rPr lang="en-GB" sz="4800" dirty="0" smtClean="0">
                <a:latin typeface="Arial Black" panose="020B0A04020102020204" pitchFamily="34" charset="0"/>
                <a:ea typeface="ADLaM Display" panose="02010000000000000000" pitchFamily="2" charset="77"/>
                <a:cs typeface="ADLaM Display" panose="02010000000000000000" pitchFamily="2" charset="77"/>
              </a:rPr>
              <a:t>help our pets feel safe…</a:t>
            </a:r>
            <a:endParaRPr lang="en-GB" sz="4800" dirty="0">
              <a:latin typeface="Arial Black" panose="020B0A04020102020204" pitchFamily="34" charset="0"/>
              <a:ea typeface="ADLaM Display" panose="02010000000000000000" pitchFamily="2" charset="77"/>
              <a:cs typeface="ADLaM Display" panose="02010000000000000000" pitchFamily="2" charset="77"/>
            </a:endParaRPr>
          </a:p>
        </p:txBody>
      </p:sp>
    </p:spTree>
    <p:custDataLst>
      <p:tags r:id="rId1"/>
    </p:custDataLst>
    <p:extLst>
      <p:ext uri="{BB962C8B-B14F-4D97-AF65-F5344CB8AC3E}">
        <p14:creationId xmlns:p14="http://schemas.microsoft.com/office/powerpoint/2010/main" val="285918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AD563-4C0B-10EB-6715-E657139A612E}"/>
              </a:ext>
            </a:extLst>
          </p:cNvPr>
          <p:cNvSpPr txBox="1"/>
          <p:nvPr/>
        </p:nvSpPr>
        <p:spPr>
          <a:xfrm>
            <a:off x="4721690" y="1237208"/>
            <a:ext cx="3777521" cy="584775"/>
          </a:xfrm>
          <a:prstGeom prst="rect">
            <a:avLst/>
          </a:prstGeom>
          <a:noFill/>
        </p:spPr>
        <p:txBody>
          <a:bodyPr wrap="square" rtlCol="0">
            <a:spAutoFit/>
          </a:bodyPr>
          <a:lstStyle/>
          <a:p>
            <a:r>
              <a:rPr lang="en-GB" sz="3200" dirty="0">
                <a:latin typeface="Arial Black" panose="020B0A04020102020204" pitchFamily="34" charset="0"/>
                <a:ea typeface="ADLaM Display" panose="02010000000000000000" pitchFamily="2" charset="77"/>
                <a:cs typeface="ADLaM Display" panose="02010000000000000000" pitchFamily="2" charset="77"/>
              </a:rPr>
              <a:t>Dogs:</a:t>
            </a:r>
          </a:p>
        </p:txBody>
      </p:sp>
      <p:sp>
        <p:nvSpPr>
          <p:cNvPr id="3" name="TextBox 2">
            <a:extLst>
              <a:ext uri="{FF2B5EF4-FFF2-40B4-BE49-F238E27FC236}">
                <a16:creationId xmlns:a16="http://schemas.microsoft.com/office/drawing/2014/main" id="{36679751-A539-D8BB-D60C-83E9FF6C5D86}"/>
              </a:ext>
            </a:extLst>
          </p:cNvPr>
          <p:cNvSpPr txBox="1"/>
          <p:nvPr/>
        </p:nvSpPr>
        <p:spPr>
          <a:xfrm>
            <a:off x="1173561" y="2202286"/>
            <a:ext cx="9863527" cy="4401205"/>
          </a:xfrm>
          <a:prstGeom prst="rect">
            <a:avLst/>
          </a:prstGeom>
          <a:noFill/>
        </p:spPr>
        <p:txBody>
          <a:bodyPr wrap="square" rtlCol="0">
            <a:spAutoFit/>
          </a:bodyPr>
          <a:lstStyle/>
          <a:p>
            <a:r>
              <a:rPr lang="en-GB" sz="2000" b="1" dirty="0">
                <a:latin typeface="Arial Black" panose="020B0A04020102020204" pitchFamily="34" charset="0"/>
              </a:rPr>
              <a:t>Block out flashes and bangs: </a:t>
            </a:r>
            <a:r>
              <a:rPr lang="en-GB" sz="2000" dirty="0" smtClean="0"/>
              <a:t>close the </a:t>
            </a:r>
            <a:r>
              <a:rPr lang="en-GB" sz="2000" dirty="0"/>
              <a:t>windows, curtains and blinds. </a:t>
            </a:r>
          </a:p>
          <a:p>
            <a:endParaRPr lang="en-GB" sz="2000" dirty="0"/>
          </a:p>
          <a:p>
            <a:r>
              <a:rPr lang="en-GB" sz="2000" b="1" dirty="0">
                <a:latin typeface="Arial Black" panose="020B0A04020102020204" pitchFamily="34" charset="0"/>
              </a:rPr>
              <a:t>Put TV or music on: </a:t>
            </a:r>
            <a:r>
              <a:rPr lang="en-GB" sz="2000" dirty="0"/>
              <a:t>this can help distract them</a:t>
            </a:r>
          </a:p>
          <a:p>
            <a:endParaRPr lang="en-GB" sz="2000" dirty="0"/>
          </a:p>
          <a:p>
            <a:r>
              <a:rPr lang="en-GB" sz="2000" dirty="0">
                <a:latin typeface="Arial Black" panose="020B0A04020102020204" pitchFamily="34" charset="0"/>
              </a:rPr>
              <a:t>Stay calm and relaxed:</a:t>
            </a:r>
            <a:r>
              <a:rPr lang="en-GB" sz="2000" dirty="0"/>
              <a:t> if you are calm and relaxed this can be comforting to your dog</a:t>
            </a:r>
          </a:p>
          <a:p>
            <a:endParaRPr lang="en-GB" sz="2000" dirty="0"/>
          </a:p>
          <a:p>
            <a:r>
              <a:rPr lang="en-GB" sz="2000" dirty="0">
                <a:latin typeface="Arial Black" panose="020B0A04020102020204" pitchFamily="34" charset="0"/>
              </a:rPr>
              <a:t>Keep them in the house: </a:t>
            </a:r>
            <a:r>
              <a:rPr lang="en-GB" sz="2000" dirty="0"/>
              <a:t>Lock the doors and keep your dog inside during </a:t>
            </a:r>
            <a:r>
              <a:rPr lang="en-GB" sz="2000" dirty="0" smtClean="0"/>
              <a:t>fireworks</a:t>
            </a:r>
          </a:p>
          <a:p>
            <a:endParaRPr lang="en-GB" sz="2000" dirty="0"/>
          </a:p>
          <a:p>
            <a:r>
              <a:rPr lang="en-GB" sz="2000" dirty="0">
                <a:latin typeface="Arial Black" panose="020B0A04020102020204" pitchFamily="34" charset="0"/>
              </a:rPr>
              <a:t>Walk them earlier in the day: </a:t>
            </a:r>
            <a:r>
              <a:rPr lang="en-GB" sz="2000" dirty="0"/>
              <a:t>walk your dog earlier in the day before the fireworks start</a:t>
            </a:r>
          </a:p>
          <a:p>
            <a:endParaRPr lang="en-GB" sz="2000" dirty="0"/>
          </a:p>
          <a:p>
            <a:endParaRPr lang="en-GB" sz="2000" dirty="0"/>
          </a:p>
        </p:txBody>
      </p:sp>
      <p:pic>
        <p:nvPicPr>
          <p:cNvPr id="5" name="Graphic 4">
            <a:extLst>
              <a:ext uri="{FF2B5EF4-FFF2-40B4-BE49-F238E27FC236}">
                <a16:creationId xmlns:a16="http://schemas.microsoft.com/office/drawing/2014/main" id="{8B77B914-81C8-559F-AE40-A4A92099B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60668" y="747437"/>
            <a:ext cx="1898661" cy="1345379"/>
          </a:xfrm>
          <a:prstGeom prst="rect">
            <a:avLst/>
          </a:prstGeom>
        </p:spPr>
      </p:pic>
    </p:spTree>
    <p:custDataLst>
      <p:tags r:id="rId1"/>
    </p:custDataLst>
    <p:extLst>
      <p:ext uri="{BB962C8B-B14F-4D97-AF65-F5344CB8AC3E}">
        <p14:creationId xmlns:p14="http://schemas.microsoft.com/office/powerpoint/2010/main" val="202327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79751-A539-D8BB-D60C-83E9FF6C5D86}"/>
              </a:ext>
            </a:extLst>
          </p:cNvPr>
          <p:cNvSpPr txBox="1"/>
          <p:nvPr/>
        </p:nvSpPr>
        <p:spPr>
          <a:xfrm>
            <a:off x="3258864" y="4056123"/>
            <a:ext cx="7610798" cy="1938992"/>
          </a:xfrm>
          <a:prstGeom prst="rect">
            <a:avLst/>
          </a:prstGeom>
          <a:noFill/>
        </p:spPr>
        <p:txBody>
          <a:bodyPr wrap="square" rtlCol="0">
            <a:spAutoFit/>
          </a:bodyPr>
          <a:lstStyle/>
          <a:p>
            <a:pPr algn="just"/>
            <a:r>
              <a:rPr lang="en-GB" sz="2000" dirty="0" smtClean="0">
                <a:latin typeface="Arial Black" panose="020B0A04020102020204" pitchFamily="34" charset="0"/>
              </a:rPr>
              <a:t>Ask an adult to make </a:t>
            </a:r>
            <a:r>
              <a:rPr lang="en-GB" sz="2000" dirty="0">
                <a:latin typeface="Arial Black" panose="020B0A04020102020204" pitchFamily="34" charset="0"/>
              </a:rPr>
              <a:t>sure your dog is microchipped: </a:t>
            </a:r>
            <a:endParaRPr lang="en-GB" sz="2000" dirty="0" smtClean="0">
              <a:latin typeface="Arial Black" panose="020B0A04020102020204" pitchFamily="34" charset="0"/>
            </a:endParaRPr>
          </a:p>
          <a:p>
            <a:pPr algn="just"/>
            <a:r>
              <a:rPr lang="en-GB" sz="2000" dirty="0" smtClean="0">
                <a:latin typeface="+mj-lt"/>
              </a:rPr>
              <a:t>in </a:t>
            </a:r>
            <a:r>
              <a:rPr lang="en-GB" sz="2000" dirty="0">
                <a:latin typeface="+mj-lt"/>
              </a:rPr>
              <a:t>case they manage to escape or run </a:t>
            </a:r>
            <a:r>
              <a:rPr lang="en-GB" sz="2000" dirty="0" smtClean="0">
                <a:latin typeface="+mj-lt"/>
              </a:rPr>
              <a:t>off. A microchip is a tiny data chip that is inserted under a pet’s skin. It doesn’t hurt as it is only as big as a grain of rice. This special chip tells the vet where your pet lives when it is scanned, making it easier to reunite pets with their owners.</a:t>
            </a:r>
            <a:endParaRPr lang="en-GB" sz="2000" dirty="0">
              <a:latin typeface="+mj-lt"/>
            </a:endParaRPr>
          </a:p>
        </p:txBody>
      </p:sp>
      <p:pic>
        <p:nvPicPr>
          <p:cNvPr id="5" name="Graphic 4">
            <a:extLst>
              <a:ext uri="{FF2B5EF4-FFF2-40B4-BE49-F238E27FC236}">
                <a16:creationId xmlns:a16="http://schemas.microsoft.com/office/drawing/2014/main" id="{8B77B914-81C8-559F-AE40-A4A92099B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531" y="1781065"/>
            <a:ext cx="2062139" cy="1425774"/>
          </a:xfrm>
          <a:prstGeom prst="rect">
            <a:avLst/>
          </a:prstGeom>
        </p:spPr>
      </p:pic>
      <p:sp>
        <p:nvSpPr>
          <p:cNvPr id="6" name="TextBox 5">
            <a:extLst>
              <a:ext uri="{FF2B5EF4-FFF2-40B4-BE49-F238E27FC236}">
                <a16:creationId xmlns:a16="http://schemas.microsoft.com/office/drawing/2014/main" id="{36679751-A539-D8BB-D60C-83E9FF6C5D86}"/>
              </a:ext>
            </a:extLst>
          </p:cNvPr>
          <p:cNvSpPr txBox="1"/>
          <p:nvPr/>
        </p:nvSpPr>
        <p:spPr>
          <a:xfrm>
            <a:off x="1216490" y="1059047"/>
            <a:ext cx="7895313" cy="2246769"/>
          </a:xfrm>
          <a:prstGeom prst="rect">
            <a:avLst/>
          </a:prstGeom>
          <a:noFill/>
        </p:spPr>
        <p:txBody>
          <a:bodyPr wrap="square" rtlCol="0">
            <a:spAutoFit/>
          </a:bodyPr>
          <a:lstStyle/>
          <a:p>
            <a:endParaRPr lang="en-GB" sz="2000" dirty="0">
              <a:latin typeface="+mj-lt"/>
            </a:endParaRPr>
          </a:p>
          <a:p>
            <a:r>
              <a:rPr lang="en-GB" sz="2000" dirty="0">
                <a:latin typeface="Arial Black" panose="020B0A04020102020204" pitchFamily="34" charset="0"/>
              </a:rPr>
              <a:t>Make a den: </a:t>
            </a:r>
            <a:r>
              <a:rPr lang="en-GB" sz="2000" dirty="0">
                <a:latin typeface="+mj-lt"/>
              </a:rPr>
              <a:t>provide a safe </a:t>
            </a:r>
            <a:r>
              <a:rPr lang="en-GB" sz="2000" dirty="0" smtClean="0">
                <a:latin typeface="+mj-lt"/>
              </a:rPr>
              <a:t>area. </a:t>
            </a:r>
            <a:r>
              <a:rPr lang="en-GB" sz="2000" dirty="0">
                <a:latin typeface="+mj-lt"/>
              </a:rPr>
              <a:t>Ideally an open dog crate with a cover over it or a table with a cover over it so they can get </a:t>
            </a:r>
            <a:r>
              <a:rPr lang="en-GB" sz="2000" dirty="0" smtClean="0">
                <a:latin typeface="+mj-lt"/>
              </a:rPr>
              <a:t>underneath. </a:t>
            </a:r>
            <a:r>
              <a:rPr lang="en-GB" sz="2000" dirty="0">
                <a:latin typeface="+mj-lt"/>
              </a:rPr>
              <a:t>D</a:t>
            </a:r>
            <a:r>
              <a:rPr lang="en-GB" sz="2000" dirty="0" smtClean="0">
                <a:latin typeface="+mj-lt"/>
              </a:rPr>
              <a:t>o </a:t>
            </a:r>
            <a:r>
              <a:rPr lang="en-GB" sz="2000" dirty="0">
                <a:latin typeface="+mj-lt"/>
              </a:rPr>
              <a:t>not disturb them when they are in their safe </a:t>
            </a:r>
            <a:r>
              <a:rPr lang="en-GB" sz="2000" dirty="0" smtClean="0">
                <a:latin typeface="+mj-lt"/>
              </a:rPr>
              <a:t>space</a:t>
            </a:r>
          </a:p>
          <a:p>
            <a:endParaRPr lang="en-GB" sz="2000" dirty="0">
              <a:latin typeface="+mj-lt"/>
            </a:endParaRPr>
          </a:p>
          <a:p>
            <a:r>
              <a:rPr lang="en-GB" sz="2000" dirty="0">
                <a:latin typeface="Arial Black" panose="020B0A04020102020204" pitchFamily="34" charset="0"/>
              </a:rPr>
              <a:t>Try not to cuddle them: </a:t>
            </a:r>
            <a:r>
              <a:rPr lang="en-GB" sz="2000" dirty="0" smtClean="0">
                <a:latin typeface="+mj-lt"/>
              </a:rPr>
              <a:t>reassure </a:t>
            </a:r>
            <a:r>
              <a:rPr lang="en-GB" sz="2000" dirty="0">
                <a:latin typeface="+mj-lt"/>
              </a:rPr>
              <a:t>dogs if they need </a:t>
            </a:r>
            <a:r>
              <a:rPr lang="en-GB" sz="2000" dirty="0" smtClean="0">
                <a:latin typeface="+mj-lt"/>
              </a:rPr>
              <a:t>comforting, </a:t>
            </a:r>
            <a:r>
              <a:rPr lang="en-GB" sz="2000" dirty="0">
                <a:latin typeface="+mj-lt"/>
              </a:rPr>
              <a:t>but avoid cuddling them as this can be worrying for them</a:t>
            </a:r>
          </a:p>
        </p:txBody>
      </p:sp>
      <p:grpSp>
        <p:nvGrpSpPr>
          <p:cNvPr id="9" name="Group 8"/>
          <p:cNvGrpSpPr/>
          <p:nvPr/>
        </p:nvGrpSpPr>
        <p:grpSpPr>
          <a:xfrm>
            <a:off x="1152096" y="3933932"/>
            <a:ext cx="2061183" cy="2061183"/>
            <a:chOff x="1152096" y="3933932"/>
            <a:chExt cx="2061183" cy="2061183"/>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70" b="97478" l="0" r="100000">
                          <a14:foregroundMark x1="69376" y1="40639" x2="69376" y2="40639"/>
                          <a14:foregroundMark x1="17525" y1="20954" x2="17525" y2="20954"/>
                          <a14:foregroundMark x1="19702" y1="12845" x2="36266" y2="34398"/>
                          <a14:foregroundMark x1="39387" y1="36575" x2="44394" y2="40330"/>
                          <a14:foregroundMark x1="94067" y1="44702" x2="94067" y2="44702"/>
                        </a14:backgroundRemoval>
                      </a14:imgEffect>
                    </a14:imgLayer>
                  </a14:imgProps>
                </a:ext>
                <a:ext uri="{28A0092B-C50C-407E-A947-70E740481C1C}">
                  <a14:useLocalDpi xmlns:a14="http://schemas.microsoft.com/office/drawing/2010/main" val="0"/>
                </a:ext>
              </a:extLst>
            </a:blip>
            <a:stretch>
              <a:fillRect/>
            </a:stretch>
          </p:blipFill>
          <p:spPr>
            <a:xfrm>
              <a:off x="1152096" y="3933932"/>
              <a:ext cx="2061183" cy="2061183"/>
            </a:xfrm>
            <a:prstGeom prst="rect">
              <a:avLst/>
            </a:prstGeom>
          </p:spPr>
        </p:pic>
        <p:cxnSp>
          <p:nvCxnSpPr>
            <p:cNvPr id="8" name="Straight Connector 7"/>
            <p:cNvCxnSpPr/>
            <p:nvPr/>
          </p:nvCxnSpPr>
          <p:spPr>
            <a:xfrm>
              <a:off x="2311757" y="4924468"/>
              <a:ext cx="437882" cy="231820"/>
            </a:xfrm>
            <a:prstGeom prst="line">
              <a:avLst/>
            </a:prstGeom>
            <a:ln w="76200"/>
          </p:spPr>
          <p:style>
            <a:lnRef idx="1">
              <a:schemeClr val="accent2"/>
            </a:lnRef>
            <a:fillRef idx="0">
              <a:schemeClr val="accent2"/>
            </a:fillRef>
            <a:effectRef idx="0">
              <a:schemeClr val="accent2"/>
            </a:effectRef>
            <a:fontRef idx="minor">
              <a:schemeClr val="tx1"/>
            </a:fontRef>
          </p:style>
        </p:cxnSp>
      </p:grpSp>
    </p:spTree>
    <p:custDataLst>
      <p:tags r:id="rId1"/>
    </p:custDataLst>
    <p:extLst>
      <p:ext uri="{BB962C8B-B14F-4D97-AF65-F5344CB8AC3E}">
        <p14:creationId xmlns:p14="http://schemas.microsoft.com/office/powerpoint/2010/main" val="120777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472"/>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410" y="494297"/>
            <a:ext cx="3920763" cy="5869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2"/>
          <p:cNvPicPr>
            <a:picLocks noChangeAspect="1" noChangeArrowheads="1"/>
          </p:cNvPicPr>
          <p:nvPr/>
        </p:nvPicPr>
        <p:blipFill rotWithShape="1">
          <a:blip r:embed="rId5">
            <a:extLst>
              <a:ext uri="{28A0092B-C50C-407E-A947-70E740481C1C}">
                <a14:useLocalDpi xmlns:a14="http://schemas.microsoft.com/office/drawing/2010/main" val="0"/>
              </a:ext>
            </a:extLst>
          </a:blip>
          <a:srcRect l="15604" t="24101" r="10678"/>
          <a:stretch/>
        </p:blipFill>
        <p:spPr bwMode="auto">
          <a:xfrm>
            <a:off x="5677941" y="138448"/>
            <a:ext cx="4784502" cy="3290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8113" y="3370042"/>
            <a:ext cx="4924157" cy="3289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472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E797F-DD42-922D-960D-7B3A7FA91A49}"/>
              </a:ext>
            </a:extLst>
          </p:cNvPr>
          <p:cNvSpPr txBox="1"/>
          <p:nvPr/>
        </p:nvSpPr>
        <p:spPr>
          <a:xfrm>
            <a:off x="5410711" y="742857"/>
            <a:ext cx="3777521" cy="584775"/>
          </a:xfrm>
          <a:prstGeom prst="rect">
            <a:avLst/>
          </a:prstGeom>
          <a:noFill/>
        </p:spPr>
        <p:txBody>
          <a:bodyPr wrap="square" rtlCol="0">
            <a:spAutoFit/>
          </a:bodyPr>
          <a:lstStyle/>
          <a:p>
            <a:r>
              <a:rPr lang="en-GB" sz="3200" dirty="0">
                <a:latin typeface="Arial Black" panose="020B0A04020102020204" pitchFamily="34" charset="0"/>
                <a:ea typeface="ADLaM Display" panose="02010000000000000000" pitchFamily="2" charset="77"/>
                <a:cs typeface="ADLaM Display" panose="02010000000000000000" pitchFamily="2" charset="77"/>
              </a:rPr>
              <a:t>Cats:</a:t>
            </a:r>
          </a:p>
        </p:txBody>
      </p:sp>
      <p:sp>
        <p:nvSpPr>
          <p:cNvPr id="3" name="TextBox 2">
            <a:extLst>
              <a:ext uri="{FF2B5EF4-FFF2-40B4-BE49-F238E27FC236}">
                <a16:creationId xmlns:a16="http://schemas.microsoft.com/office/drawing/2014/main" id="{5E67444C-0A7B-E13D-469A-339AEFBF1AF8}"/>
              </a:ext>
            </a:extLst>
          </p:cNvPr>
          <p:cNvSpPr txBox="1"/>
          <p:nvPr/>
        </p:nvSpPr>
        <p:spPr>
          <a:xfrm>
            <a:off x="1370754" y="1424224"/>
            <a:ext cx="9344469" cy="5109091"/>
          </a:xfrm>
          <a:prstGeom prst="rect">
            <a:avLst/>
          </a:prstGeom>
          <a:noFill/>
        </p:spPr>
        <p:txBody>
          <a:bodyPr wrap="square" rtlCol="0">
            <a:spAutoFit/>
          </a:bodyPr>
          <a:lstStyle/>
          <a:p>
            <a:r>
              <a:rPr lang="en-GB" sz="2000" dirty="0">
                <a:latin typeface="Arial Black" panose="020B0A04020102020204" pitchFamily="34" charset="0"/>
              </a:rPr>
              <a:t>Keep them in the house: </a:t>
            </a:r>
            <a:r>
              <a:rPr lang="en-GB" sz="2000" dirty="0"/>
              <a:t>lock the cat flap so that your cat stays inside during the fireworks</a:t>
            </a:r>
          </a:p>
          <a:p>
            <a:endParaRPr lang="en-GB" sz="1600" dirty="0"/>
          </a:p>
          <a:p>
            <a:r>
              <a:rPr lang="en-GB" sz="2000" dirty="0">
                <a:latin typeface="Arial Black" panose="020B0A04020102020204" pitchFamily="34" charset="0"/>
              </a:rPr>
              <a:t>Block out flashes and bangs: </a:t>
            </a:r>
            <a:r>
              <a:rPr lang="en-GB" sz="2000" dirty="0"/>
              <a:t>close </a:t>
            </a:r>
            <a:r>
              <a:rPr lang="en-GB" sz="2000" dirty="0" smtClean="0"/>
              <a:t>the windows</a:t>
            </a:r>
            <a:r>
              <a:rPr lang="en-GB" sz="2000" dirty="0"/>
              <a:t>, curtains and blinds</a:t>
            </a:r>
          </a:p>
          <a:p>
            <a:endParaRPr lang="en-GB" sz="1600" dirty="0"/>
          </a:p>
          <a:p>
            <a:r>
              <a:rPr lang="en-GB" sz="2000" dirty="0">
                <a:latin typeface="Arial Black" panose="020B0A04020102020204" pitchFamily="34" charset="0"/>
              </a:rPr>
              <a:t>Make a den: </a:t>
            </a:r>
            <a:r>
              <a:rPr lang="en-GB" sz="2000" dirty="0"/>
              <a:t>this allows them to hide and feel safe</a:t>
            </a:r>
          </a:p>
          <a:p>
            <a:endParaRPr lang="en-GB" sz="1600" dirty="0"/>
          </a:p>
          <a:p>
            <a:r>
              <a:rPr lang="en-GB" sz="2000" dirty="0">
                <a:latin typeface="Arial Black" panose="020B0A04020102020204" pitchFamily="34" charset="0"/>
              </a:rPr>
              <a:t>Pheromone spray: </a:t>
            </a:r>
            <a:r>
              <a:rPr lang="en-GB" sz="2000" dirty="0"/>
              <a:t>pheromones are chemical messages cats use to communicate with each other, some of which can be calming. Using a diffuser or spray with happy pheromones can help relax your cat</a:t>
            </a:r>
          </a:p>
          <a:p>
            <a:endParaRPr lang="en-GB" sz="1600" dirty="0"/>
          </a:p>
          <a:p>
            <a:r>
              <a:rPr lang="en-GB" sz="2000" dirty="0">
                <a:latin typeface="Arial Black" panose="020B0A04020102020204" pitchFamily="34" charset="0"/>
              </a:rPr>
              <a:t>Put TV or music on: </a:t>
            </a:r>
            <a:r>
              <a:rPr lang="en-GB" sz="2000" dirty="0"/>
              <a:t>this can help distract them</a:t>
            </a:r>
          </a:p>
          <a:p>
            <a:endParaRPr lang="en-GB" sz="1600" dirty="0">
              <a:latin typeface="Arial Black" panose="020B0A04020102020204" pitchFamily="34" charset="0"/>
            </a:endParaRPr>
          </a:p>
          <a:p>
            <a:r>
              <a:rPr lang="en-GB" sz="2000" dirty="0">
                <a:latin typeface="Arial Black" panose="020B0A04020102020204" pitchFamily="34" charset="0"/>
              </a:rPr>
              <a:t>Stay calm and relaxed: </a:t>
            </a:r>
            <a:r>
              <a:rPr lang="en-GB" sz="2000" dirty="0"/>
              <a:t>if you are calm and relaxed this can be </a:t>
            </a:r>
            <a:r>
              <a:rPr lang="en-GB" sz="2000" dirty="0" smtClean="0"/>
              <a:t>comforting  to </a:t>
            </a:r>
            <a:r>
              <a:rPr lang="en-GB" sz="2000" dirty="0"/>
              <a:t>your cat</a:t>
            </a:r>
          </a:p>
          <a:p>
            <a:endParaRPr lang="en-GB" sz="2000" dirty="0"/>
          </a:p>
          <a:p>
            <a:endParaRPr lang="en-GB" sz="2000" dirty="0"/>
          </a:p>
        </p:txBody>
      </p:sp>
      <p:pic>
        <p:nvPicPr>
          <p:cNvPr id="5" name="Graphic 4">
            <a:extLst>
              <a:ext uri="{FF2B5EF4-FFF2-40B4-BE49-F238E27FC236}">
                <a16:creationId xmlns:a16="http://schemas.microsoft.com/office/drawing/2014/main" id="{7626C66B-0D5F-67B4-09F3-0395D9649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03" y="4681901"/>
            <a:ext cx="1845638" cy="20668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5072" y="2083907"/>
            <a:ext cx="1337958" cy="1448889"/>
          </a:xfrm>
          <a:prstGeom prst="rect">
            <a:avLst/>
          </a:prstGeom>
        </p:spPr>
      </p:pic>
    </p:spTree>
    <p:custDataLst>
      <p:tags r:id="rId1"/>
    </p:custDataLst>
    <p:extLst>
      <p:ext uri="{BB962C8B-B14F-4D97-AF65-F5344CB8AC3E}">
        <p14:creationId xmlns:p14="http://schemas.microsoft.com/office/powerpoint/2010/main" val="3814048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96"/>
          <a:stretch/>
        </p:blipFill>
        <p:spPr>
          <a:xfrm>
            <a:off x="2741373" y="1043189"/>
            <a:ext cx="6701542" cy="4790940"/>
          </a:xfrm>
          <a:prstGeom prst="rect">
            <a:avLst/>
          </a:prstGeom>
        </p:spPr>
      </p:pic>
    </p:spTree>
    <p:custDataLst>
      <p:tags r:id="rId1"/>
    </p:custDataLst>
    <p:extLst>
      <p:ext uri="{BB962C8B-B14F-4D97-AF65-F5344CB8AC3E}">
        <p14:creationId xmlns:p14="http://schemas.microsoft.com/office/powerpoint/2010/main" val="417029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D47D2-DF6B-2360-7F29-CB53F9E206A9}"/>
              </a:ext>
            </a:extLst>
          </p:cNvPr>
          <p:cNvSpPr txBox="1"/>
          <p:nvPr/>
        </p:nvSpPr>
        <p:spPr>
          <a:xfrm>
            <a:off x="3897444" y="1236098"/>
            <a:ext cx="4615491" cy="646331"/>
          </a:xfrm>
          <a:prstGeom prst="rect">
            <a:avLst/>
          </a:prstGeom>
          <a:noFill/>
        </p:spPr>
        <p:txBody>
          <a:bodyPr wrap="square" rtlCol="0">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Small animals:</a:t>
            </a:r>
          </a:p>
        </p:txBody>
      </p:sp>
      <p:sp>
        <p:nvSpPr>
          <p:cNvPr id="3" name="TextBox 2">
            <a:extLst>
              <a:ext uri="{FF2B5EF4-FFF2-40B4-BE49-F238E27FC236}">
                <a16:creationId xmlns:a16="http://schemas.microsoft.com/office/drawing/2014/main" id="{81A5F4FF-DC8F-64BE-D2F0-E6B1478BB5BF}"/>
              </a:ext>
            </a:extLst>
          </p:cNvPr>
          <p:cNvSpPr txBox="1"/>
          <p:nvPr/>
        </p:nvSpPr>
        <p:spPr>
          <a:xfrm>
            <a:off x="1308790" y="2306768"/>
            <a:ext cx="9238594" cy="3477875"/>
          </a:xfrm>
          <a:prstGeom prst="rect">
            <a:avLst/>
          </a:prstGeom>
          <a:noFill/>
        </p:spPr>
        <p:txBody>
          <a:bodyPr wrap="square" rtlCol="0">
            <a:spAutoFit/>
          </a:bodyPr>
          <a:lstStyle/>
          <a:p>
            <a:r>
              <a:rPr lang="en-GB" sz="2000" dirty="0">
                <a:latin typeface="Arial Black" panose="020B0A04020102020204" pitchFamily="34" charset="0"/>
              </a:rPr>
              <a:t>Bring them indoors: </a:t>
            </a:r>
            <a:r>
              <a:rPr lang="en-GB" sz="2000" dirty="0"/>
              <a:t>hutches, cages and enclosures should be brought indoors or into a </a:t>
            </a:r>
            <a:r>
              <a:rPr lang="en-GB" sz="2000" dirty="0" smtClean="0"/>
              <a:t>garage, </a:t>
            </a:r>
            <a:r>
              <a:rPr lang="en-GB" sz="2000" dirty="0"/>
              <a:t>if possible</a:t>
            </a:r>
          </a:p>
          <a:p>
            <a:endParaRPr lang="en-GB" sz="2000" dirty="0">
              <a:latin typeface="Arial Black" panose="020B0A04020102020204" pitchFamily="34" charset="0"/>
            </a:endParaRPr>
          </a:p>
          <a:p>
            <a:r>
              <a:rPr lang="en-GB" sz="2000" dirty="0">
                <a:latin typeface="Arial Black" panose="020B0A04020102020204" pitchFamily="34" charset="0"/>
              </a:rPr>
              <a:t>Give extra bedding: </a:t>
            </a:r>
            <a:r>
              <a:rPr lang="en-GB" sz="2000" dirty="0"/>
              <a:t>give extra burrowing material so that they can bury themselves deep to feel safe</a:t>
            </a:r>
          </a:p>
          <a:p>
            <a:endParaRPr lang="en-GB" sz="2000" dirty="0">
              <a:latin typeface="Arial Black" panose="020B0A04020102020204" pitchFamily="34" charset="0"/>
            </a:endParaRPr>
          </a:p>
          <a:p>
            <a:r>
              <a:rPr lang="en-GB" sz="2000" dirty="0">
                <a:latin typeface="Arial Black" panose="020B0A04020102020204" pitchFamily="34" charset="0"/>
              </a:rPr>
              <a:t>Cover the hutch: </a:t>
            </a:r>
            <a:r>
              <a:rPr lang="en-GB" sz="2000" dirty="0"/>
              <a:t>if you cannot bring them indoors, cover </a:t>
            </a:r>
            <a:r>
              <a:rPr lang="en-GB" sz="2000" dirty="0" smtClean="0"/>
              <a:t>their </a:t>
            </a:r>
            <a:r>
              <a:rPr lang="en-GB" sz="2000" dirty="0"/>
              <a:t>hutch/pen with blankets or a duvet to block the sounds and sights of the fireworks </a:t>
            </a:r>
            <a:r>
              <a:rPr lang="en-GB" sz="2000" dirty="0" smtClean="0"/>
              <a:t>(but make </a:t>
            </a:r>
            <a:r>
              <a:rPr lang="en-GB" sz="2000" dirty="0"/>
              <a:t>sure they still have good ventilation)</a:t>
            </a:r>
          </a:p>
          <a:p>
            <a:endParaRPr lang="en-GB" sz="2000" dirty="0">
              <a:latin typeface="Arial Black" panose="020B0A04020102020204" pitchFamily="34" charset="0"/>
            </a:endParaRPr>
          </a:p>
          <a:p>
            <a:endParaRPr lang="en-GB" sz="2000" dirty="0">
              <a:latin typeface="Arial Black" panose="020B0A04020102020204" pitchFamily="34" charset="0"/>
            </a:endParaRPr>
          </a:p>
        </p:txBody>
      </p:sp>
      <p:pic>
        <p:nvPicPr>
          <p:cNvPr id="5" name="Graphic 4">
            <a:extLst>
              <a:ext uri="{FF2B5EF4-FFF2-40B4-BE49-F238E27FC236}">
                <a16:creationId xmlns:a16="http://schemas.microsoft.com/office/drawing/2014/main" id="{DC81FC26-2DDB-FBCA-BF58-B75106FA6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12775" y="5173619"/>
            <a:ext cx="1522910" cy="15669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0233" y="5280338"/>
            <a:ext cx="1455701" cy="1460264"/>
          </a:xfrm>
          <a:prstGeom prst="rect">
            <a:avLst/>
          </a:prstGeom>
        </p:spPr>
      </p:pic>
    </p:spTree>
    <p:custDataLst>
      <p:tags r:id="rId1"/>
    </p:custDataLst>
    <p:extLst>
      <p:ext uri="{BB962C8B-B14F-4D97-AF65-F5344CB8AC3E}">
        <p14:creationId xmlns:p14="http://schemas.microsoft.com/office/powerpoint/2010/main" val="111788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BBE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179" y="408903"/>
            <a:ext cx="8221016" cy="6165762"/>
          </a:xfrm>
          <a:prstGeom prst="rect">
            <a:avLst/>
          </a:prstGeom>
        </p:spPr>
      </p:pic>
    </p:spTree>
    <p:custDataLst>
      <p:tags r:id="rId1"/>
    </p:custDataLst>
    <p:extLst>
      <p:ext uri="{BB962C8B-B14F-4D97-AF65-F5344CB8AC3E}">
        <p14:creationId xmlns:p14="http://schemas.microsoft.com/office/powerpoint/2010/main" val="162427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D5B9AC-EBEA-1502-E115-AB5A68F25AC9}"/>
              </a:ext>
            </a:extLst>
          </p:cNvPr>
          <p:cNvSpPr txBox="1"/>
          <p:nvPr/>
        </p:nvSpPr>
        <p:spPr>
          <a:xfrm>
            <a:off x="1551906" y="2748198"/>
            <a:ext cx="9099924" cy="1446550"/>
          </a:xfrm>
          <a:prstGeom prst="rect">
            <a:avLst/>
          </a:prstGeom>
          <a:noFill/>
        </p:spPr>
        <p:txBody>
          <a:bodyPr wrap="square" rtlCol="0">
            <a:spAutoFit/>
          </a:bodyPr>
          <a:lstStyle/>
          <a:p>
            <a:pPr algn="ctr"/>
            <a:r>
              <a:rPr lang="en-GB" sz="4400" dirty="0">
                <a:latin typeface="Arial Black" panose="020B0A04020102020204" pitchFamily="34" charset="0"/>
                <a:cs typeface="Baloo 2 ExtraBold" pitchFamily="2" charset="0"/>
              </a:rPr>
              <a:t>Keeping </a:t>
            </a:r>
            <a:r>
              <a:rPr lang="en-GB" sz="4400" dirty="0" smtClean="0">
                <a:latin typeface="Arial Black" panose="020B0A04020102020204" pitchFamily="34" charset="0"/>
                <a:cs typeface="Baloo 2 ExtraBold" pitchFamily="2" charset="0"/>
              </a:rPr>
              <a:t>Pets </a:t>
            </a:r>
            <a:r>
              <a:rPr lang="en-GB" sz="4400" dirty="0">
                <a:latin typeface="Arial Black" panose="020B0A04020102020204" pitchFamily="34" charset="0"/>
                <a:cs typeface="Baloo 2 ExtraBold" pitchFamily="2" charset="0"/>
              </a:rPr>
              <a:t>S</a:t>
            </a:r>
            <a:r>
              <a:rPr lang="en-GB" sz="4400" dirty="0" smtClean="0">
                <a:latin typeface="Arial Black" panose="020B0A04020102020204" pitchFamily="34" charset="0"/>
                <a:cs typeface="Baloo 2 ExtraBold" pitchFamily="2" charset="0"/>
              </a:rPr>
              <a:t>afe </a:t>
            </a:r>
            <a:r>
              <a:rPr lang="en-GB" sz="4400" dirty="0">
                <a:latin typeface="Arial Black" panose="020B0A04020102020204" pitchFamily="34" charset="0"/>
                <a:cs typeface="Baloo 2 ExtraBold" pitchFamily="2" charset="0"/>
              </a:rPr>
              <a:t>around </a:t>
            </a:r>
            <a:r>
              <a:rPr lang="en-GB" sz="4400" dirty="0" smtClean="0">
                <a:latin typeface="Arial Black" panose="020B0A04020102020204" pitchFamily="34" charset="0"/>
                <a:cs typeface="Baloo 2 ExtraBold" pitchFamily="2" charset="0"/>
              </a:rPr>
              <a:t>Fireworks </a:t>
            </a:r>
            <a:endParaRPr lang="en-GB" sz="4400" dirty="0">
              <a:latin typeface="Arial Black" panose="020B0A04020102020204" pitchFamily="34" charset="0"/>
              <a:cs typeface="Baloo 2 ExtraBold" pitchFamily="2" charset="0"/>
            </a:endParaRPr>
          </a:p>
        </p:txBody>
      </p:sp>
      <p:pic>
        <p:nvPicPr>
          <p:cNvPr id="2" name="Picture 1"/>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8860525" y="4194748"/>
            <a:ext cx="1730918" cy="146046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15326"/>
          <a:stretch/>
        </p:blipFill>
        <p:spPr>
          <a:xfrm rot="2662560">
            <a:off x="1113924" y="4111949"/>
            <a:ext cx="1620223" cy="1826934"/>
          </a:xfrm>
          <a:prstGeom prst="rect">
            <a:avLst/>
          </a:prstGeom>
        </p:spPr>
      </p:pic>
      <p:pic>
        <p:nvPicPr>
          <p:cNvPr id="4" name="Picture 3"/>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86218" y="848440"/>
            <a:ext cx="1676854" cy="1666373"/>
          </a:xfrm>
          <a:prstGeom prst="rect">
            <a:avLst/>
          </a:prstGeom>
        </p:spPr>
      </p:pic>
      <p:cxnSp>
        <p:nvCxnSpPr>
          <p:cNvPr id="11" name="Straight Connector 10"/>
          <p:cNvCxnSpPr/>
          <p:nvPr/>
        </p:nvCxnSpPr>
        <p:spPr>
          <a:xfrm flipH="1">
            <a:off x="9706665" y="5009881"/>
            <a:ext cx="19319" cy="940158"/>
          </a:xfrm>
          <a:prstGeom prst="line">
            <a:avLst/>
          </a:prstGeom>
          <a:ln w="76200"/>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H="1">
            <a:off x="1347277" y="965132"/>
            <a:ext cx="1676854" cy="1666373"/>
          </a:xfrm>
          <a:prstGeom prst="rect">
            <a:avLst/>
          </a:prstGeom>
        </p:spPr>
      </p:pic>
    </p:spTree>
    <p:custDataLst>
      <p:tags r:id="rId1"/>
    </p:custDataLst>
    <p:extLst>
      <p:ext uri="{BB962C8B-B14F-4D97-AF65-F5344CB8AC3E}">
        <p14:creationId xmlns:p14="http://schemas.microsoft.com/office/powerpoint/2010/main" val="97694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E797F-DD42-922D-960D-7B3A7FA91A49}"/>
              </a:ext>
            </a:extLst>
          </p:cNvPr>
          <p:cNvSpPr txBox="1"/>
          <p:nvPr/>
        </p:nvSpPr>
        <p:spPr>
          <a:xfrm>
            <a:off x="4959951" y="749296"/>
            <a:ext cx="3777521" cy="584775"/>
          </a:xfrm>
          <a:prstGeom prst="rect">
            <a:avLst/>
          </a:prstGeom>
          <a:noFill/>
        </p:spPr>
        <p:txBody>
          <a:bodyPr wrap="square" rtlCol="0">
            <a:spAutoFit/>
          </a:bodyPr>
          <a:lstStyle/>
          <a:p>
            <a:r>
              <a:rPr lang="en-GB" sz="3200" dirty="0" smtClean="0">
                <a:latin typeface="Arial Black" panose="020B0A04020102020204" pitchFamily="34" charset="0"/>
                <a:ea typeface="ADLaM Display" panose="02010000000000000000" pitchFamily="2" charset="77"/>
                <a:cs typeface="ADLaM Display" panose="02010000000000000000" pitchFamily="2" charset="77"/>
              </a:rPr>
              <a:t>Horses:</a:t>
            </a:r>
            <a:endParaRPr lang="en-GB" sz="32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3" name="TextBox 2">
            <a:extLst>
              <a:ext uri="{FF2B5EF4-FFF2-40B4-BE49-F238E27FC236}">
                <a16:creationId xmlns:a16="http://schemas.microsoft.com/office/drawing/2014/main" id="{5E67444C-0A7B-E13D-469A-339AEFBF1AF8}"/>
              </a:ext>
            </a:extLst>
          </p:cNvPr>
          <p:cNvSpPr txBox="1"/>
          <p:nvPr/>
        </p:nvSpPr>
        <p:spPr>
          <a:xfrm>
            <a:off x="1184857" y="1498443"/>
            <a:ext cx="9781504" cy="4708981"/>
          </a:xfrm>
          <a:prstGeom prst="rect">
            <a:avLst/>
          </a:prstGeom>
          <a:noFill/>
        </p:spPr>
        <p:txBody>
          <a:bodyPr wrap="square" rtlCol="0">
            <a:spAutoFit/>
          </a:bodyPr>
          <a:lstStyle/>
          <a:p>
            <a:r>
              <a:rPr lang="en-US" sz="2000" dirty="0">
                <a:latin typeface="Arial Black" panose="020B0A04020102020204" pitchFamily="34" charset="0"/>
              </a:rPr>
              <a:t>Make sure your horse feels safe </a:t>
            </a:r>
            <a:r>
              <a:rPr lang="en-US" sz="2000" dirty="0" smtClean="0"/>
              <a:t>keep them </a:t>
            </a:r>
            <a:r>
              <a:rPr lang="en-US" sz="2000" dirty="0"/>
              <a:t>in a place they know well and </a:t>
            </a:r>
            <a:r>
              <a:rPr lang="en-US" sz="2000" dirty="0" smtClean="0"/>
              <a:t>follow </a:t>
            </a:r>
            <a:r>
              <a:rPr lang="en-US" sz="2000" dirty="0"/>
              <a:t>their usual routine. If your horse is used to staying in the stable, keep them there. If they normally stay in a field, it’s okay to leave them there as long as it’s far away from fireworks and safe</a:t>
            </a:r>
            <a:r>
              <a:rPr lang="en-US" sz="2000" dirty="0" smtClean="0"/>
              <a:t>.</a:t>
            </a:r>
          </a:p>
          <a:p>
            <a:endParaRPr lang="en-US" sz="2000" dirty="0"/>
          </a:p>
          <a:p>
            <a:r>
              <a:rPr lang="en-US" sz="2000" dirty="0" smtClean="0">
                <a:latin typeface="Arial Black" panose="020B0A04020102020204" pitchFamily="34" charset="0"/>
              </a:rPr>
              <a:t>Ask an adult to stay with them: </a:t>
            </a:r>
            <a:r>
              <a:rPr lang="en-US" sz="2000" dirty="0" smtClean="0"/>
              <a:t>it's </a:t>
            </a:r>
            <a:r>
              <a:rPr lang="en-US" sz="2000" dirty="0"/>
              <a:t>important for someone who knows horses to stay with them if fireworks are going off. That way, they can watch how the horse is feeling and help keep them calm</a:t>
            </a:r>
            <a:r>
              <a:rPr lang="en-US" sz="2000" dirty="0" smtClean="0"/>
              <a:t>.</a:t>
            </a:r>
          </a:p>
          <a:p>
            <a:endParaRPr lang="en-US" sz="2000" dirty="0"/>
          </a:p>
          <a:p>
            <a:r>
              <a:rPr lang="en-US" sz="2000" dirty="0" smtClean="0">
                <a:latin typeface="Arial Black" panose="020B0A04020102020204" pitchFamily="34" charset="0"/>
              </a:rPr>
              <a:t>Ask a vet for help: </a:t>
            </a:r>
            <a:r>
              <a:rPr lang="en-US" sz="2000" dirty="0"/>
              <a:t>i</a:t>
            </a:r>
            <a:r>
              <a:rPr lang="en-US" sz="2000" dirty="0" smtClean="0"/>
              <a:t>f </a:t>
            </a:r>
            <a:r>
              <a:rPr lang="en-US" sz="2000" dirty="0"/>
              <a:t>your horse gets really scared by loud noises, </a:t>
            </a:r>
            <a:r>
              <a:rPr lang="en-US" sz="2000" dirty="0" smtClean="0"/>
              <a:t>ask an adult to talk </a:t>
            </a:r>
            <a:r>
              <a:rPr lang="en-US" sz="2000" dirty="0"/>
              <a:t>to a vet or think about moving them somewhere quieter for the night</a:t>
            </a:r>
            <a:r>
              <a:rPr lang="en-US" sz="2000" dirty="0" smtClean="0"/>
              <a:t>.</a:t>
            </a:r>
          </a:p>
          <a:p>
            <a:endParaRPr lang="en-US" sz="2000" dirty="0"/>
          </a:p>
          <a:p>
            <a:pPr algn="ctr"/>
            <a:r>
              <a:rPr lang="en-US" sz="2000" dirty="0"/>
              <a:t>And remember, don’t ride your horse if you think fireworks will be set </a:t>
            </a:r>
            <a:r>
              <a:rPr lang="en-US" sz="2000" dirty="0" smtClean="0"/>
              <a:t>off - it’s </a:t>
            </a:r>
            <a:r>
              <a:rPr lang="en-US" sz="2000" dirty="0"/>
              <a:t>not safe!</a:t>
            </a:r>
          </a:p>
          <a:p>
            <a:endParaRPr lang="en-GB" sz="2000" dirty="0"/>
          </a:p>
          <a:p>
            <a:endParaRPr lang="en-GB"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6546" y="5257640"/>
            <a:ext cx="2149606" cy="14694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558" y="5257640"/>
            <a:ext cx="2149606" cy="1469458"/>
          </a:xfrm>
          <a:prstGeom prst="rect">
            <a:avLst/>
          </a:prstGeom>
        </p:spPr>
      </p:pic>
    </p:spTree>
    <p:custDataLst>
      <p:tags r:id="rId1"/>
    </p:custDataLst>
    <p:extLst>
      <p:ext uri="{BB962C8B-B14F-4D97-AF65-F5344CB8AC3E}">
        <p14:creationId xmlns:p14="http://schemas.microsoft.com/office/powerpoint/2010/main" val="308596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625" r="27986"/>
          <a:stretch/>
        </p:blipFill>
        <p:spPr>
          <a:xfrm>
            <a:off x="1075386" y="792444"/>
            <a:ext cx="4127679" cy="520876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399" r="13442"/>
          <a:stretch/>
        </p:blipFill>
        <p:spPr>
          <a:xfrm>
            <a:off x="5306096" y="792444"/>
            <a:ext cx="5634507" cy="5208762"/>
          </a:xfrm>
          <a:prstGeom prst="rect">
            <a:avLst/>
          </a:prstGeom>
        </p:spPr>
      </p:pic>
    </p:spTree>
    <p:custDataLst>
      <p:tags r:id="rId1"/>
    </p:custDataLst>
    <p:extLst>
      <p:ext uri="{BB962C8B-B14F-4D97-AF65-F5344CB8AC3E}">
        <p14:creationId xmlns:p14="http://schemas.microsoft.com/office/powerpoint/2010/main" val="213881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20FF4-ABF3-5A88-45BB-01B2ABD9F23E}"/>
              </a:ext>
            </a:extLst>
          </p:cNvPr>
          <p:cNvSpPr txBox="1"/>
          <p:nvPr/>
        </p:nvSpPr>
        <p:spPr>
          <a:xfrm>
            <a:off x="1410723" y="1772484"/>
            <a:ext cx="5925318"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ea typeface="ADLaM Display" panose="02010000000000000000" pitchFamily="2" charset="77"/>
                <a:cs typeface="ADLaM Display" panose="02010000000000000000" pitchFamily="2" charset="77"/>
              </a:rPr>
              <a:t>We know </a:t>
            </a:r>
            <a:r>
              <a:rPr lang="en-GB" sz="2400" dirty="0">
                <a:ea typeface="ADLaM Display" panose="02010000000000000000" pitchFamily="2" charset="77"/>
                <a:cs typeface="ADLaM Display" panose="02010000000000000000" pitchFamily="2" charset="77"/>
              </a:rPr>
              <a:t>when fireworks are </a:t>
            </a:r>
            <a:r>
              <a:rPr lang="en-GB" sz="2400" dirty="0" smtClean="0">
                <a:ea typeface="ADLaM Display" panose="02010000000000000000" pitchFamily="2" charset="77"/>
                <a:cs typeface="ADLaM Display" panose="02010000000000000000" pitchFamily="2" charset="77"/>
              </a:rPr>
              <a:t>most likely </a:t>
            </a:r>
            <a:r>
              <a:rPr lang="en-GB" sz="2400" dirty="0">
                <a:ea typeface="ADLaM Display" panose="02010000000000000000" pitchFamily="2" charset="77"/>
                <a:cs typeface="ADLaM Display" panose="02010000000000000000" pitchFamily="2" charset="77"/>
              </a:rPr>
              <a:t>to go off: bonfire night, </a:t>
            </a:r>
            <a:r>
              <a:rPr lang="en-GB" sz="2400" dirty="0" smtClean="0">
                <a:ea typeface="ADLaM Display" panose="02010000000000000000" pitchFamily="2" charset="77"/>
                <a:cs typeface="ADLaM Display" panose="02010000000000000000" pitchFamily="2" charset="77"/>
              </a:rPr>
              <a:t>birthdays, New Year’s Eve, religious ceremonies and parties nearby</a:t>
            </a:r>
          </a:p>
          <a:p>
            <a:endParaRPr lang="en-GB" sz="2400" dirty="0">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2400" dirty="0" smtClean="0">
                <a:ea typeface="ADLaM Display" panose="02010000000000000000" pitchFamily="2" charset="77"/>
                <a:cs typeface="ADLaM Display" panose="02010000000000000000" pitchFamily="2" charset="77"/>
              </a:rPr>
              <a:t>We understand </a:t>
            </a:r>
            <a:r>
              <a:rPr lang="en-GB" sz="2400" dirty="0">
                <a:ea typeface="ADLaM Display" panose="02010000000000000000" pitchFamily="2" charset="77"/>
                <a:cs typeface="ADLaM Display" panose="02010000000000000000" pitchFamily="2" charset="77"/>
              </a:rPr>
              <a:t>that </a:t>
            </a:r>
            <a:r>
              <a:rPr lang="en-GB" sz="2400" dirty="0" smtClean="0">
                <a:ea typeface="ADLaM Display" panose="02010000000000000000" pitchFamily="2" charset="77"/>
                <a:cs typeface="ADLaM Display" panose="02010000000000000000" pitchFamily="2" charset="77"/>
              </a:rPr>
              <a:t>fireworks </a:t>
            </a:r>
            <a:r>
              <a:rPr lang="en-GB" sz="2400" dirty="0">
                <a:ea typeface="ADLaM Display" panose="02010000000000000000" pitchFamily="2" charset="77"/>
                <a:cs typeface="ADLaM Display" panose="02010000000000000000" pitchFamily="2" charset="77"/>
              </a:rPr>
              <a:t>can be very scary for </a:t>
            </a:r>
            <a:r>
              <a:rPr lang="en-GB" sz="2400" dirty="0" smtClean="0">
                <a:ea typeface="ADLaM Display" panose="02010000000000000000" pitchFamily="2" charset="77"/>
                <a:cs typeface="ADLaM Display" panose="02010000000000000000" pitchFamily="2" charset="77"/>
              </a:rPr>
              <a:t>our pets</a:t>
            </a:r>
          </a:p>
          <a:p>
            <a:endParaRPr lang="en-GB" sz="2400" dirty="0">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2400" dirty="0" smtClean="0">
                <a:ea typeface="ADLaM Display" panose="02010000000000000000" pitchFamily="2" charset="77"/>
                <a:cs typeface="ADLaM Display" panose="02010000000000000000" pitchFamily="2" charset="77"/>
              </a:rPr>
              <a:t>We can take </a:t>
            </a:r>
            <a:r>
              <a:rPr lang="en-GB" sz="2400" dirty="0">
                <a:ea typeface="ADLaM Display" panose="02010000000000000000" pitchFamily="2" charset="77"/>
                <a:cs typeface="ADLaM Display" panose="02010000000000000000" pitchFamily="2" charset="77"/>
              </a:rPr>
              <a:t>steps to make </a:t>
            </a:r>
            <a:r>
              <a:rPr lang="en-GB" sz="2400" dirty="0" smtClean="0">
                <a:ea typeface="ADLaM Display" panose="02010000000000000000" pitchFamily="2" charset="77"/>
                <a:cs typeface="ADLaM Display" panose="02010000000000000000" pitchFamily="2" charset="77"/>
              </a:rPr>
              <a:t>our pets </a:t>
            </a:r>
            <a:r>
              <a:rPr lang="en-GB" sz="2400" dirty="0">
                <a:ea typeface="ADLaM Display" panose="02010000000000000000" pitchFamily="2" charset="77"/>
                <a:cs typeface="ADLaM Display" panose="02010000000000000000" pitchFamily="2" charset="77"/>
              </a:rPr>
              <a:t>feel more comfortable</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b="3955"/>
          <a:stretch/>
        </p:blipFill>
        <p:spPr>
          <a:xfrm>
            <a:off x="7680175" y="1611988"/>
            <a:ext cx="3327697" cy="4475976"/>
          </a:xfrm>
          <a:prstGeom prst="rect">
            <a:avLst/>
          </a:prstGeom>
        </p:spPr>
      </p:pic>
      <p:sp>
        <p:nvSpPr>
          <p:cNvPr id="4" name="TextBox 3">
            <a:extLst>
              <a:ext uri="{FF2B5EF4-FFF2-40B4-BE49-F238E27FC236}">
                <a16:creationId xmlns:a16="http://schemas.microsoft.com/office/drawing/2014/main" id="{77A20FF4-ABF3-5A88-45BB-01B2ABD9F23E}"/>
              </a:ext>
            </a:extLst>
          </p:cNvPr>
          <p:cNvSpPr txBox="1"/>
          <p:nvPr/>
        </p:nvSpPr>
        <p:spPr>
          <a:xfrm>
            <a:off x="2799493" y="938427"/>
            <a:ext cx="6666477" cy="584775"/>
          </a:xfrm>
          <a:prstGeom prst="rect">
            <a:avLst/>
          </a:prstGeom>
          <a:noFill/>
        </p:spPr>
        <p:txBody>
          <a:bodyPr wrap="square" rtlCol="0">
            <a:spAutoFit/>
          </a:bodyPr>
          <a:lstStyle/>
          <a:p>
            <a:r>
              <a:rPr lang="en-GB" sz="3200" dirty="0">
                <a:latin typeface="Arial Black" panose="020B0A04020102020204" pitchFamily="34" charset="0"/>
                <a:ea typeface="ADLaM Display" panose="02010000000000000000" pitchFamily="2" charset="77"/>
                <a:cs typeface="ADLaM Display" panose="02010000000000000000" pitchFamily="2" charset="77"/>
              </a:rPr>
              <a:t>What have we learnt so </a:t>
            </a:r>
            <a:r>
              <a:rPr lang="en-GB" sz="3200" dirty="0" smtClean="0">
                <a:latin typeface="Arial Black" panose="020B0A04020102020204" pitchFamily="34" charset="0"/>
                <a:ea typeface="ADLaM Display" panose="02010000000000000000" pitchFamily="2" charset="77"/>
                <a:cs typeface="ADLaM Display" panose="02010000000000000000" pitchFamily="2" charset="77"/>
              </a:rPr>
              <a:t>far?</a:t>
            </a:r>
            <a:endParaRPr lang="en-GB" sz="3200" dirty="0">
              <a:latin typeface="Arial Black" panose="020B0A04020102020204" pitchFamily="34" charset="0"/>
              <a:ea typeface="ADLaM Display" panose="02010000000000000000" pitchFamily="2" charset="77"/>
              <a:cs typeface="ADLaM Display" panose="02010000000000000000" pitchFamily="2" charset="77"/>
            </a:endParaRPr>
          </a:p>
        </p:txBody>
      </p:sp>
    </p:spTree>
    <p:custDataLst>
      <p:tags r:id="rId1"/>
    </p:custDataLst>
    <p:extLst>
      <p:ext uri="{BB962C8B-B14F-4D97-AF65-F5344CB8AC3E}">
        <p14:creationId xmlns:p14="http://schemas.microsoft.com/office/powerpoint/2010/main" val="261459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BAE84A-DA2D-B5F1-DE00-89CC6B8FCCCE}"/>
              </a:ext>
            </a:extLst>
          </p:cNvPr>
          <p:cNvSpPr txBox="1"/>
          <p:nvPr/>
        </p:nvSpPr>
        <p:spPr>
          <a:xfrm>
            <a:off x="1097146" y="714555"/>
            <a:ext cx="5400245" cy="646331"/>
          </a:xfrm>
          <a:prstGeom prst="rect">
            <a:avLst/>
          </a:prstGeom>
          <a:noFill/>
        </p:spPr>
        <p:txBody>
          <a:bodyPr wrap="square" rtlCol="0">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But what about….</a:t>
            </a:r>
          </a:p>
        </p:txBody>
      </p:sp>
      <p:pic>
        <p:nvPicPr>
          <p:cNvPr id="4" name="Picture 3">
            <a:extLst>
              <a:ext uri="{FF2B5EF4-FFF2-40B4-BE49-F238E27FC236}">
                <a16:creationId xmlns:a16="http://schemas.microsoft.com/office/drawing/2014/main" id="{1E58860E-BD7C-010E-82C0-F9AE2A4D64E2}"/>
              </a:ext>
            </a:extLst>
          </p:cNvPr>
          <p:cNvPicPr>
            <a:picLocks noChangeAspect="1"/>
          </p:cNvPicPr>
          <p:nvPr/>
        </p:nvPicPr>
        <p:blipFill rotWithShape="1">
          <a:blip r:embed="rId4">
            <a:extLst>
              <a:ext uri="{28A0092B-C50C-407E-A947-70E740481C1C}">
                <a14:useLocalDpi xmlns:a14="http://schemas.microsoft.com/office/drawing/2010/main" val="0"/>
              </a:ext>
            </a:extLst>
          </a:blip>
          <a:srcRect r="5692"/>
          <a:stretch/>
        </p:blipFill>
        <p:spPr>
          <a:xfrm>
            <a:off x="7581745" y="1447854"/>
            <a:ext cx="3276616" cy="2315361"/>
          </a:xfrm>
          <a:prstGeom prst="rect">
            <a:avLst/>
          </a:prstGeom>
          <a:ln>
            <a:noFill/>
          </a:ln>
          <a:effectLst>
            <a:softEdge rad="112500"/>
          </a:effectLst>
        </p:spPr>
      </p:pic>
      <p:pic>
        <p:nvPicPr>
          <p:cNvPr id="6" name="Picture 5">
            <a:extLst>
              <a:ext uri="{FF2B5EF4-FFF2-40B4-BE49-F238E27FC236}">
                <a16:creationId xmlns:a16="http://schemas.microsoft.com/office/drawing/2014/main" id="{591392DE-8380-9AD1-97E3-3E9CC483B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367" y="3767363"/>
            <a:ext cx="3271150" cy="2315361"/>
          </a:xfrm>
          <a:prstGeom prst="rect">
            <a:avLst/>
          </a:prstGeom>
          <a:ln>
            <a:noFill/>
          </a:ln>
          <a:effectLst>
            <a:softEdge rad="112500"/>
          </a:effectLst>
        </p:spPr>
      </p:pic>
      <p:pic>
        <p:nvPicPr>
          <p:cNvPr id="9218" name="Picture 2">
            <a:extLst>
              <a:ext uri="{FF2B5EF4-FFF2-40B4-BE49-F238E27FC236}">
                <a16:creationId xmlns:a16="http://schemas.microsoft.com/office/drawing/2014/main" id="{226053A8-30CD-871D-A13C-2B9233CB9C7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06751" y="3767362"/>
            <a:ext cx="3281581" cy="2315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692172EE-B751-2875-E9F8-B6B0644B9C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20"/>
          <a:stretch/>
        </p:blipFill>
        <p:spPr bwMode="auto">
          <a:xfrm>
            <a:off x="1006751" y="1435421"/>
            <a:ext cx="3289495" cy="2315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4512"/>
          <a:stretch/>
        </p:blipFill>
        <p:spPr>
          <a:xfrm>
            <a:off x="4256140" y="1443710"/>
            <a:ext cx="3325605" cy="2323651"/>
          </a:xfrm>
          <a:prstGeom prst="rect">
            <a:avLst/>
          </a:prstGeom>
          <a:ln>
            <a:noFill/>
          </a:ln>
          <a:effectLst>
            <a:softEdge rad="112500"/>
          </a:effec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3201" b="1"/>
          <a:stretch/>
        </p:blipFill>
        <p:spPr>
          <a:xfrm>
            <a:off x="7587719" y="3771505"/>
            <a:ext cx="3249389" cy="232258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77612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A401F-23D8-B04E-7962-84426561ED73}"/>
              </a:ext>
            </a:extLst>
          </p:cNvPr>
          <p:cNvSpPr txBox="1"/>
          <p:nvPr/>
        </p:nvSpPr>
        <p:spPr>
          <a:xfrm>
            <a:off x="3327411" y="1056289"/>
            <a:ext cx="5707117" cy="646331"/>
          </a:xfrm>
          <a:prstGeom prst="rect">
            <a:avLst/>
          </a:prstGeom>
          <a:noFill/>
        </p:spPr>
        <p:txBody>
          <a:bodyPr wrap="square" rtlCol="0">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Fireworks &amp; wildlife</a:t>
            </a:r>
          </a:p>
        </p:txBody>
      </p:sp>
      <p:sp>
        <p:nvSpPr>
          <p:cNvPr id="4" name="TextBox 3">
            <a:extLst>
              <a:ext uri="{FF2B5EF4-FFF2-40B4-BE49-F238E27FC236}">
                <a16:creationId xmlns:a16="http://schemas.microsoft.com/office/drawing/2014/main" id="{02852FC2-076C-845C-5497-2E7E05EA1C38}"/>
              </a:ext>
            </a:extLst>
          </p:cNvPr>
          <p:cNvSpPr txBox="1"/>
          <p:nvPr/>
        </p:nvSpPr>
        <p:spPr>
          <a:xfrm>
            <a:off x="1537249" y="2097702"/>
            <a:ext cx="8844456" cy="3477875"/>
          </a:xfrm>
          <a:prstGeom prst="rect">
            <a:avLst/>
          </a:prstGeom>
          <a:noFill/>
        </p:spPr>
        <p:txBody>
          <a:bodyPr wrap="square" rtlCol="0">
            <a:spAutoFit/>
          </a:bodyPr>
          <a:lstStyle/>
          <a:p>
            <a:pPr marL="285750" indent="-285750">
              <a:buFont typeface="Arial" panose="020B0604020202020204" pitchFamily="34" charset="0"/>
              <a:buChar char="•"/>
            </a:pPr>
            <a:r>
              <a:rPr lang="en-GB" sz="2200" dirty="0">
                <a:ea typeface="ADLaM Display" panose="02010000000000000000" pitchFamily="2" charset="77"/>
                <a:cs typeface="ADLaM Display" panose="02010000000000000000" pitchFamily="2" charset="77"/>
              </a:rPr>
              <a:t>Fireworks can cause birds to flee and fly off into the night, where they become lost and disorientated</a:t>
            </a:r>
          </a:p>
          <a:p>
            <a:endParaRPr lang="en-GB" sz="2200" dirty="0">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2200" dirty="0">
                <a:ea typeface="ADLaM Display" panose="02010000000000000000" pitchFamily="2" charset="77"/>
                <a:cs typeface="ADLaM Display" panose="02010000000000000000" pitchFamily="2" charset="77"/>
              </a:rPr>
              <a:t>Adult animals may run away and forget where they left their </a:t>
            </a:r>
            <a:r>
              <a:rPr lang="en-GB" sz="2200" dirty="0" smtClean="0">
                <a:ea typeface="ADLaM Display" panose="02010000000000000000" pitchFamily="2" charset="77"/>
                <a:cs typeface="ADLaM Display" panose="02010000000000000000" pitchFamily="2" charset="77"/>
              </a:rPr>
              <a:t>young</a:t>
            </a:r>
            <a:endParaRPr lang="en-GB" sz="2200" dirty="0">
              <a:ea typeface="ADLaM Display" panose="02010000000000000000" pitchFamily="2" charset="77"/>
              <a:cs typeface="ADLaM Display" panose="02010000000000000000" pitchFamily="2" charset="77"/>
            </a:endParaRPr>
          </a:p>
          <a:p>
            <a:endParaRPr lang="en-GB" sz="2200" dirty="0">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2200" dirty="0">
                <a:ea typeface="ADLaM Display" panose="02010000000000000000" pitchFamily="2" charset="77"/>
                <a:cs typeface="ADLaM Display" panose="02010000000000000000" pitchFamily="2" charset="77"/>
              </a:rPr>
              <a:t>Hedgehogs may nest in unlit </a:t>
            </a:r>
            <a:r>
              <a:rPr lang="en-GB" sz="2200" dirty="0" smtClean="0">
                <a:ea typeface="ADLaM Display" panose="02010000000000000000" pitchFamily="2" charset="77"/>
                <a:cs typeface="ADLaM Display" panose="02010000000000000000" pitchFamily="2" charset="77"/>
              </a:rPr>
              <a:t>bonfires. </a:t>
            </a:r>
            <a:r>
              <a:rPr lang="en-GB" sz="2200" dirty="0">
                <a:ea typeface="ADLaM Display" panose="02010000000000000000" pitchFamily="2" charset="77"/>
                <a:cs typeface="ADLaM Display" panose="02010000000000000000" pitchFamily="2" charset="77"/>
              </a:rPr>
              <a:t>Which can be serious if they are not found</a:t>
            </a:r>
          </a:p>
          <a:p>
            <a:endParaRPr lang="en-GB" sz="2200" dirty="0">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2200" dirty="0">
                <a:ea typeface="ADLaM Display" panose="02010000000000000000" pitchFamily="2" charset="77"/>
                <a:cs typeface="ADLaM Display" panose="02010000000000000000" pitchFamily="2" charset="77"/>
              </a:rPr>
              <a:t>The loud noises are scary! Just as </a:t>
            </a:r>
            <a:r>
              <a:rPr lang="en-GB" sz="2200" dirty="0" smtClean="0">
                <a:ea typeface="ADLaM Display" panose="02010000000000000000" pitchFamily="2" charset="77"/>
                <a:cs typeface="ADLaM Display" panose="02010000000000000000" pitchFamily="2" charset="77"/>
              </a:rPr>
              <a:t>before, </a:t>
            </a:r>
            <a:r>
              <a:rPr lang="en-GB" sz="2200" dirty="0">
                <a:ea typeface="ADLaM Display" panose="02010000000000000000" pitchFamily="2" charset="77"/>
                <a:cs typeface="ADLaM Display" panose="02010000000000000000" pitchFamily="2" charset="77"/>
              </a:rPr>
              <a:t>wild animals still find the sounds very frightening </a:t>
            </a:r>
          </a:p>
        </p:txBody>
      </p:sp>
    </p:spTree>
    <p:custDataLst>
      <p:tags r:id="rId1"/>
    </p:custDataLst>
    <p:extLst>
      <p:ext uri="{BB962C8B-B14F-4D97-AF65-F5344CB8AC3E}">
        <p14:creationId xmlns:p14="http://schemas.microsoft.com/office/powerpoint/2010/main" val="754161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DEF3F-CDEC-304C-8412-23BDA19348A2}"/>
              </a:ext>
            </a:extLst>
          </p:cNvPr>
          <p:cNvSpPr txBox="1"/>
          <p:nvPr/>
        </p:nvSpPr>
        <p:spPr>
          <a:xfrm>
            <a:off x="3330081" y="791664"/>
            <a:ext cx="5707117" cy="707886"/>
          </a:xfrm>
          <a:prstGeom prst="rect">
            <a:avLst/>
          </a:prstGeom>
          <a:noFill/>
        </p:spPr>
        <p:txBody>
          <a:bodyPr wrap="square" rtlCol="0">
            <a:spAutoFit/>
          </a:bodyPr>
          <a:lstStyle/>
          <a:p>
            <a:r>
              <a:rPr lang="en-GB" sz="4000" dirty="0">
                <a:latin typeface="Arial Black" panose="020B0A04020102020204" pitchFamily="34" charset="0"/>
                <a:ea typeface="ADLaM Display" panose="02010000000000000000" pitchFamily="2" charset="77"/>
                <a:cs typeface="ADLaM Display" panose="02010000000000000000" pitchFamily="2" charset="77"/>
              </a:rPr>
              <a:t>How can we help?</a:t>
            </a:r>
          </a:p>
        </p:txBody>
      </p:sp>
      <p:sp>
        <p:nvSpPr>
          <p:cNvPr id="3" name="Rounded Rectangle 2">
            <a:extLst>
              <a:ext uri="{FF2B5EF4-FFF2-40B4-BE49-F238E27FC236}">
                <a16:creationId xmlns:a16="http://schemas.microsoft.com/office/drawing/2014/main" id="{47014659-0DDD-FA85-D64F-6259E16AF3B7}"/>
              </a:ext>
            </a:extLst>
          </p:cNvPr>
          <p:cNvSpPr/>
          <p:nvPr/>
        </p:nvSpPr>
        <p:spPr>
          <a:xfrm>
            <a:off x="1231153" y="4470401"/>
            <a:ext cx="2990608" cy="1545130"/>
          </a:xfrm>
          <a:prstGeom prst="roundRect">
            <a:avLst/>
          </a:prstGeom>
          <a:solidFill>
            <a:srgbClr val="7926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rPr>
              <a:t>Ask an adult to check </a:t>
            </a:r>
            <a:r>
              <a:rPr lang="en-GB" sz="2000" dirty="0">
                <a:latin typeface="Arial Black" panose="020B0A04020102020204" pitchFamily="34" charset="0"/>
              </a:rPr>
              <a:t>unlit bonfires for hedgehogs!</a:t>
            </a:r>
          </a:p>
        </p:txBody>
      </p:sp>
      <p:sp>
        <p:nvSpPr>
          <p:cNvPr id="4" name="Rounded Rectangle 3">
            <a:extLst>
              <a:ext uri="{FF2B5EF4-FFF2-40B4-BE49-F238E27FC236}">
                <a16:creationId xmlns:a16="http://schemas.microsoft.com/office/drawing/2014/main" id="{A33C2AED-3403-34A8-A56E-5B5B6FD45615}"/>
              </a:ext>
            </a:extLst>
          </p:cNvPr>
          <p:cNvSpPr/>
          <p:nvPr/>
        </p:nvSpPr>
        <p:spPr>
          <a:xfrm>
            <a:off x="1231153" y="2963205"/>
            <a:ext cx="2990608" cy="1327902"/>
          </a:xfrm>
          <a:prstGeom prst="roundRect">
            <a:avLst/>
          </a:prstGeom>
          <a:solidFill>
            <a:srgbClr val="E83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rPr>
              <a:t>Create temporary shelters/dens in your garden</a:t>
            </a:r>
          </a:p>
        </p:txBody>
      </p:sp>
      <p:sp>
        <p:nvSpPr>
          <p:cNvPr id="5" name="Rounded Rectangle 4">
            <a:extLst>
              <a:ext uri="{FF2B5EF4-FFF2-40B4-BE49-F238E27FC236}">
                <a16:creationId xmlns:a16="http://schemas.microsoft.com/office/drawing/2014/main" id="{5B792130-4AA3-BE03-D063-33695F00E333}"/>
              </a:ext>
            </a:extLst>
          </p:cNvPr>
          <p:cNvSpPr/>
          <p:nvPr/>
        </p:nvSpPr>
        <p:spPr>
          <a:xfrm>
            <a:off x="7780955" y="1841138"/>
            <a:ext cx="3012550" cy="979177"/>
          </a:xfrm>
          <a:prstGeom prst="roundRect">
            <a:avLst/>
          </a:prstGeom>
          <a:solidFill>
            <a:srgbClr val="34B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rPr>
              <a:t>Promote firework alternatives</a:t>
            </a:r>
          </a:p>
        </p:txBody>
      </p:sp>
      <p:sp>
        <p:nvSpPr>
          <p:cNvPr id="6" name="Rounded Rectangle 5">
            <a:extLst>
              <a:ext uri="{FF2B5EF4-FFF2-40B4-BE49-F238E27FC236}">
                <a16:creationId xmlns:a16="http://schemas.microsoft.com/office/drawing/2014/main" id="{8B4B892A-DB9D-7F4A-9056-8CD68F3602F3}"/>
              </a:ext>
            </a:extLst>
          </p:cNvPr>
          <p:cNvSpPr/>
          <p:nvPr/>
        </p:nvSpPr>
        <p:spPr>
          <a:xfrm>
            <a:off x="1231153" y="1841138"/>
            <a:ext cx="2990608" cy="979177"/>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Arial Black" panose="020B0A04020102020204" pitchFamily="34" charset="0"/>
              </a:rPr>
              <a:t>Safely tidy up after </a:t>
            </a:r>
            <a:r>
              <a:rPr lang="en-GB" sz="2000" dirty="0">
                <a:solidFill>
                  <a:schemeClr val="tx1"/>
                </a:solidFill>
                <a:latin typeface="Arial Black" panose="020B0A04020102020204" pitchFamily="34" charset="0"/>
              </a:rPr>
              <a:t>using fireworks! </a:t>
            </a:r>
          </a:p>
        </p:txBody>
      </p:sp>
      <p:sp>
        <p:nvSpPr>
          <p:cNvPr id="7" name="Rounded Rectangle 6">
            <a:extLst>
              <a:ext uri="{FF2B5EF4-FFF2-40B4-BE49-F238E27FC236}">
                <a16:creationId xmlns:a16="http://schemas.microsoft.com/office/drawing/2014/main" id="{399BD2B1-134A-2AF0-F34E-2685ACB93DDE}"/>
              </a:ext>
            </a:extLst>
          </p:cNvPr>
          <p:cNvSpPr/>
          <p:nvPr/>
        </p:nvSpPr>
        <p:spPr>
          <a:xfrm>
            <a:off x="7840718" y="4470400"/>
            <a:ext cx="2952787" cy="1545130"/>
          </a:xfrm>
          <a:prstGeom prst="roundRect">
            <a:avLst/>
          </a:prstGeom>
          <a:solidFill>
            <a:srgbClr val="01A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rPr>
              <a:t>Avoid using fireworks near woodland, wetland or other wildlife areas</a:t>
            </a:r>
          </a:p>
        </p:txBody>
      </p:sp>
      <p:sp>
        <p:nvSpPr>
          <p:cNvPr id="8" name="Rounded Rectangle 7">
            <a:extLst>
              <a:ext uri="{FF2B5EF4-FFF2-40B4-BE49-F238E27FC236}">
                <a16:creationId xmlns:a16="http://schemas.microsoft.com/office/drawing/2014/main" id="{285E8294-A1A2-5A87-3022-05B4B0D59AD7}"/>
              </a:ext>
            </a:extLst>
          </p:cNvPr>
          <p:cNvSpPr/>
          <p:nvPr/>
        </p:nvSpPr>
        <p:spPr>
          <a:xfrm>
            <a:off x="7780955" y="2963204"/>
            <a:ext cx="3012550" cy="13279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rPr>
              <a:t>Encourage others not to use fireworks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731" y="1936726"/>
            <a:ext cx="3090052" cy="3766921"/>
          </a:xfrm>
          <a:prstGeom prst="rect">
            <a:avLst/>
          </a:prstGeom>
        </p:spPr>
      </p:pic>
    </p:spTree>
    <p:custDataLst>
      <p:tags r:id="rId1"/>
    </p:custDataLst>
    <p:extLst>
      <p:ext uri="{BB962C8B-B14F-4D97-AF65-F5344CB8AC3E}">
        <p14:creationId xmlns:p14="http://schemas.microsoft.com/office/powerpoint/2010/main" val="3446913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13EA55-0BE1-6D11-1151-5D72B0BD0F39}"/>
              </a:ext>
            </a:extLst>
          </p:cNvPr>
          <p:cNvSpPr txBox="1"/>
          <p:nvPr/>
        </p:nvSpPr>
        <p:spPr>
          <a:xfrm>
            <a:off x="2839792" y="1823434"/>
            <a:ext cx="6183576" cy="3046988"/>
          </a:xfrm>
          <a:prstGeom prst="rect">
            <a:avLst/>
          </a:prstGeom>
          <a:noFill/>
        </p:spPr>
        <p:txBody>
          <a:bodyPr wrap="square" rtlCol="0">
            <a:spAutoFit/>
          </a:bodyPr>
          <a:lstStyle/>
          <a:p>
            <a:pPr algn="ctr"/>
            <a:r>
              <a:rPr lang="en-GB" sz="4800" dirty="0">
                <a:latin typeface="Arial Black" panose="020B0A04020102020204" pitchFamily="34" charset="0"/>
                <a:ea typeface="ADLaM Display" panose="02010000000000000000" pitchFamily="2" charset="77"/>
                <a:cs typeface="ADLaM Display" panose="02010000000000000000" pitchFamily="2" charset="77"/>
              </a:rPr>
              <a:t>Can you think of any alternatives to using fireworks? </a:t>
            </a:r>
          </a:p>
        </p:txBody>
      </p:sp>
    </p:spTree>
    <p:custDataLst>
      <p:tags r:id="rId1"/>
    </p:custDataLst>
    <p:extLst>
      <p:ext uri="{BB962C8B-B14F-4D97-AF65-F5344CB8AC3E}">
        <p14:creationId xmlns:p14="http://schemas.microsoft.com/office/powerpoint/2010/main" val="3910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E93FD2-00CD-45B5-FCD9-D59D13D2D751}"/>
              </a:ext>
            </a:extLst>
          </p:cNvPr>
          <p:cNvSpPr txBox="1"/>
          <p:nvPr/>
        </p:nvSpPr>
        <p:spPr>
          <a:xfrm>
            <a:off x="1272986" y="1162100"/>
            <a:ext cx="7400933" cy="3539430"/>
          </a:xfrm>
          <a:prstGeom prst="rect">
            <a:avLst/>
          </a:prstGeom>
          <a:noFill/>
        </p:spPr>
        <p:txBody>
          <a:bodyPr wrap="square" rtlCol="0">
            <a:spAutoFit/>
          </a:bodyPr>
          <a:lstStyle/>
          <a:p>
            <a:pPr marL="285750" indent="-285750">
              <a:buFont typeface="Arial" panose="020B0604020202020204" pitchFamily="34" charset="0"/>
              <a:buChar char="•"/>
            </a:pPr>
            <a:r>
              <a:rPr lang="en-GB" sz="3200" dirty="0">
                <a:latin typeface="+mj-lt"/>
                <a:ea typeface="ADLaM Display" panose="02010000000000000000" pitchFamily="2" charset="77"/>
                <a:cs typeface="ADLaM Display" panose="02010000000000000000" pitchFamily="2" charset="77"/>
              </a:rPr>
              <a:t>Biodegradable confetti </a:t>
            </a:r>
            <a:r>
              <a:rPr lang="en-GB" sz="3200" dirty="0" smtClean="0">
                <a:latin typeface="+mj-lt"/>
                <a:ea typeface="ADLaM Display" panose="02010000000000000000" pitchFamily="2" charset="77"/>
                <a:cs typeface="ADLaM Display" panose="02010000000000000000" pitchFamily="2" charset="77"/>
              </a:rPr>
              <a:t>cannons </a:t>
            </a:r>
            <a:endParaRPr lang="en-GB" sz="3200" dirty="0">
              <a:latin typeface="+mj-lt"/>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3200" dirty="0" smtClean="0">
                <a:latin typeface="+mj-lt"/>
                <a:ea typeface="ADLaM Display" panose="02010000000000000000" pitchFamily="2" charset="77"/>
                <a:cs typeface="ADLaM Display" panose="02010000000000000000" pitchFamily="2" charset="77"/>
              </a:rPr>
              <a:t>Bubbles</a:t>
            </a:r>
          </a:p>
          <a:p>
            <a:pPr marL="285750" indent="-285750">
              <a:buFont typeface="Arial" panose="020B0604020202020204" pitchFamily="34" charset="0"/>
              <a:buChar char="•"/>
            </a:pPr>
            <a:r>
              <a:rPr lang="en-GB" sz="3200" dirty="0" smtClean="0">
                <a:latin typeface="+mj-lt"/>
                <a:ea typeface="ADLaM Display" panose="02010000000000000000" pitchFamily="2" charset="77"/>
                <a:cs typeface="ADLaM Display" panose="02010000000000000000" pitchFamily="2" charset="77"/>
              </a:rPr>
              <a:t>Drone light shows</a:t>
            </a:r>
            <a:endParaRPr lang="en-GB" sz="3200" dirty="0">
              <a:latin typeface="+mj-lt"/>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3200" dirty="0" err="1" smtClean="0">
                <a:latin typeface="+mj-lt"/>
                <a:ea typeface="ADLaM Display" panose="02010000000000000000" pitchFamily="2" charset="77"/>
                <a:cs typeface="ADLaM Display" panose="02010000000000000000" pitchFamily="2" charset="77"/>
              </a:rPr>
              <a:t>Glowsticks</a:t>
            </a:r>
            <a:endParaRPr lang="en-GB" sz="3200" dirty="0">
              <a:latin typeface="+mj-lt"/>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3200" dirty="0" err="1" smtClean="0">
                <a:latin typeface="+mj-lt"/>
                <a:ea typeface="ADLaM Display" panose="02010000000000000000" pitchFamily="2" charset="77"/>
                <a:cs typeface="ADLaM Display" panose="02010000000000000000" pitchFamily="2" charset="77"/>
              </a:rPr>
              <a:t>Pinatas</a:t>
            </a:r>
            <a:endParaRPr lang="en-GB" sz="3200" dirty="0">
              <a:latin typeface="+mj-lt"/>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3200" dirty="0" smtClean="0">
                <a:latin typeface="+mj-lt"/>
                <a:ea typeface="ADLaM Display" panose="02010000000000000000" pitchFamily="2" charset="77"/>
                <a:cs typeface="ADLaM Display" panose="02010000000000000000" pitchFamily="2" charset="77"/>
              </a:rPr>
              <a:t>Organise </a:t>
            </a:r>
            <a:r>
              <a:rPr lang="en-GB" sz="3200" dirty="0">
                <a:latin typeface="+mj-lt"/>
                <a:ea typeface="ADLaM Display" panose="02010000000000000000" pitchFamily="2" charset="77"/>
                <a:cs typeface="ADLaM Display" panose="02010000000000000000" pitchFamily="2" charset="77"/>
              </a:rPr>
              <a:t>a nature event</a:t>
            </a:r>
            <a:r>
              <a:rPr lang="en-GB" sz="3200" dirty="0" smtClean="0">
                <a:latin typeface="+mj-lt"/>
                <a:ea typeface="ADLaM Display" panose="02010000000000000000" pitchFamily="2" charset="77"/>
                <a:cs typeface="ADLaM Display" panose="02010000000000000000" pitchFamily="2" charset="77"/>
              </a:rPr>
              <a:t>!</a:t>
            </a:r>
            <a:endParaRPr lang="en-GB" sz="3200" dirty="0">
              <a:latin typeface="+mj-lt"/>
              <a:ea typeface="ADLaM Display" panose="02010000000000000000" pitchFamily="2" charset="77"/>
              <a:cs typeface="ADLaM Display" panose="02010000000000000000" pitchFamily="2" charset="77"/>
            </a:endParaRPr>
          </a:p>
          <a:p>
            <a:pPr marL="285750" indent="-285750">
              <a:buFont typeface="Arial" panose="020B0604020202020204" pitchFamily="34" charset="0"/>
              <a:buChar char="•"/>
            </a:pPr>
            <a:r>
              <a:rPr lang="en-GB" sz="3200" dirty="0" smtClean="0">
                <a:latin typeface="+mj-lt"/>
                <a:ea typeface="ADLaM Display" panose="02010000000000000000" pitchFamily="2" charset="77"/>
                <a:cs typeface="ADLaM Display" panose="02010000000000000000" pitchFamily="2" charset="77"/>
              </a:rPr>
              <a:t>Street party</a:t>
            </a:r>
            <a:endParaRPr lang="en-GB" sz="3200" dirty="0">
              <a:latin typeface="+mj-lt"/>
              <a:ea typeface="ADLaM Display" panose="02010000000000000000" pitchFamily="2" charset="77"/>
              <a:cs typeface="ADLaM Display" panose="02010000000000000000" pitchFamily="2" charset="77"/>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479" y="795605"/>
            <a:ext cx="3702530" cy="5101442"/>
          </a:xfrm>
          <a:prstGeom prst="rect">
            <a:avLst/>
          </a:prstGeom>
        </p:spPr>
      </p:pic>
      <p:sp>
        <p:nvSpPr>
          <p:cNvPr id="5" name="TextBox 4">
            <a:extLst>
              <a:ext uri="{FF2B5EF4-FFF2-40B4-BE49-F238E27FC236}">
                <a16:creationId xmlns:a16="http://schemas.microsoft.com/office/drawing/2014/main" id="{C3E93FD2-00CD-45B5-FCD9-D59D13D2D751}"/>
              </a:ext>
            </a:extLst>
          </p:cNvPr>
          <p:cNvSpPr txBox="1"/>
          <p:nvPr/>
        </p:nvSpPr>
        <p:spPr>
          <a:xfrm>
            <a:off x="1335235" y="5059216"/>
            <a:ext cx="7400933" cy="584775"/>
          </a:xfrm>
          <a:prstGeom prst="rect">
            <a:avLst/>
          </a:prstGeom>
          <a:noFill/>
        </p:spPr>
        <p:txBody>
          <a:bodyPr wrap="square" rtlCol="0">
            <a:spAutoFit/>
          </a:bodyPr>
          <a:lstStyle/>
          <a:p>
            <a:r>
              <a:rPr lang="en-GB" sz="3200" dirty="0" smtClean="0">
                <a:latin typeface="+mj-lt"/>
                <a:ea typeface="ADLaM Display" panose="02010000000000000000" pitchFamily="2" charset="77"/>
                <a:cs typeface="ADLaM Display" panose="02010000000000000000" pitchFamily="2" charset="77"/>
              </a:rPr>
              <a:t>… but make sure you tidy up!</a:t>
            </a:r>
            <a:endParaRPr lang="en-GB" sz="3200" dirty="0">
              <a:latin typeface="+mj-lt"/>
              <a:ea typeface="ADLaM Display" panose="02010000000000000000" pitchFamily="2" charset="77"/>
              <a:cs typeface="ADLaM Display" panose="02010000000000000000" pitchFamily="2" charset="77"/>
            </a:endParaRPr>
          </a:p>
        </p:txBody>
      </p:sp>
    </p:spTree>
    <p:custDataLst>
      <p:tags r:id="rId1"/>
    </p:custDataLst>
    <p:extLst>
      <p:ext uri="{BB962C8B-B14F-4D97-AF65-F5344CB8AC3E}">
        <p14:creationId xmlns:p14="http://schemas.microsoft.com/office/powerpoint/2010/main" val="4212070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E94BD-9309-D04F-EB17-B917BF964104}"/>
              </a:ext>
            </a:extLst>
          </p:cNvPr>
          <p:cNvSpPr txBox="1"/>
          <p:nvPr/>
        </p:nvSpPr>
        <p:spPr>
          <a:xfrm>
            <a:off x="4422377" y="1041811"/>
            <a:ext cx="4123765" cy="707886"/>
          </a:xfrm>
          <a:prstGeom prst="rect">
            <a:avLst/>
          </a:prstGeom>
          <a:noFill/>
        </p:spPr>
        <p:txBody>
          <a:bodyPr wrap="square" rtlCol="0">
            <a:spAutoFit/>
          </a:bodyPr>
          <a:lstStyle/>
          <a:p>
            <a:r>
              <a:rPr lang="en-GB" sz="4000" dirty="0">
                <a:latin typeface="Arial Black" panose="020B0A04020102020204" pitchFamily="34" charset="0"/>
                <a:ea typeface="ADLaM Display" panose="02010000000000000000" pitchFamily="2" charset="77"/>
                <a:cs typeface="ADLaM Display" panose="02010000000000000000" pitchFamily="2" charset="77"/>
              </a:rPr>
              <a:t>Task time!</a:t>
            </a:r>
          </a:p>
        </p:txBody>
      </p:sp>
      <p:sp>
        <p:nvSpPr>
          <p:cNvPr id="3" name="TextBox 2">
            <a:extLst>
              <a:ext uri="{FF2B5EF4-FFF2-40B4-BE49-F238E27FC236}">
                <a16:creationId xmlns:a16="http://schemas.microsoft.com/office/drawing/2014/main" id="{C1CCE5BC-C478-4A2A-5FDA-208644D26B9C}"/>
              </a:ext>
            </a:extLst>
          </p:cNvPr>
          <p:cNvSpPr txBox="1"/>
          <p:nvPr/>
        </p:nvSpPr>
        <p:spPr>
          <a:xfrm>
            <a:off x="1119876" y="2398572"/>
            <a:ext cx="9858942" cy="3693319"/>
          </a:xfrm>
          <a:prstGeom prst="rect">
            <a:avLst/>
          </a:prstGeom>
          <a:noFill/>
        </p:spPr>
        <p:txBody>
          <a:bodyPr wrap="square" rtlCol="0">
            <a:spAutoFit/>
          </a:bodyPr>
          <a:lstStyle/>
          <a:p>
            <a:pPr algn="ctr"/>
            <a:r>
              <a:rPr lang="en-GB" sz="2600" dirty="0">
                <a:latin typeface="+mj-lt"/>
                <a:ea typeface="ADLaM Display" panose="02010000000000000000" pitchFamily="2" charset="77"/>
                <a:cs typeface="ADLaM Display" panose="02010000000000000000" pitchFamily="2" charset="77"/>
              </a:rPr>
              <a:t>Scenario: </a:t>
            </a:r>
            <a:r>
              <a:rPr lang="en-GB" sz="2600" dirty="0" smtClean="0">
                <a:latin typeface="+mj-lt"/>
                <a:ea typeface="ADLaM Display" panose="02010000000000000000" pitchFamily="2" charset="77"/>
                <a:cs typeface="ADLaM Display" panose="02010000000000000000" pitchFamily="2" charset="77"/>
              </a:rPr>
              <a:t>Mr/Miss/Mrs X </a:t>
            </a:r>
            <a:r>
              <a:rPr lang="en-GB" sz="2600" dirty="0" smtClean="0">
                <a:solidFill>
                  <a:srgbClr val="FF0000"/>
                </a:solidFill>
                <a:latin typeface="+mj-lt"/>
                <a:ea typeface="ADLaM Display" panose="02010000000000000000" pitchFamily="2" charset="77"/>
                <a:cs typeface="ADLaM Display" panose="02010000000000000000" pitchFamily="2" charset="77"/>
              </a:rPr>
              <a:t>(insert the head teacher’s/group leader’s name)</a:t>
            </a:r>
            <a:r>
              <a:rPr lang="en-GB" sz="2600" dirty="0" smtClean="0">
                <a:latin typeface="+mj-lt"/>
                <a:ea typeface="ADLaM Display" panose="02010000000000000000" pitchFamily="2" charset="77"/>
                <a:cs typeface="ADLaM Display" panose="02010000000000000000" pitchFamily="2" charset="77"/>
              </a:rPr>
              <a:t> </a:t>
            </a:r>
            <a:r>
              <a:rPr lang="en-GB" sz="2600" dirty="0">
                <a:latin typeface="+mj-lt"/>
                <a:ea typeface="ADLaM Display" panose="02010000000000000000" pitchFamily="2" charset="77"/>
                <a:cs typeface="ADLaM Display" panose="02010000000000000000" pitchFamily="2" charset="77"/>
              </a:rPr>
              <a:t>is planning a large firework display to celebrate the end of the year. The school is located near a large wetland that is home to many migratory birds and there is a boarding kennels </a:t>
            </a:r>
            <a:r>
              <a:rPr lang="en-GB" sz="2600" dirty="0" smtClean="0">
                <a:latin typeface="+mj-lt"/>
                <a:ea typeface="ADLaM Display" panose="02010000000000000000" pitchFamily="2" charset="77"/>
                <a:cs typeface="ADLaM Display" panose="02010000000000000000" pitchFamily="2" charset="77"/>
              </a:rPr>
              <a:t>near by. </a:t>
            </a:r>
            <a:endParaRPr lang="en-GB" sz="2600" dirty="0">
              <a:latin typeface="+mj-lt"/>
              <a:ea typeface="ADLaM Display" panose="02010000000000000000" pitchFamily="2" charset="77"/>
              <a:cs typeface="ADLaM Display" panose="02010000000000000000" pitchFamily="2" charset="77"/>
            </a:endParaRPr>
          </a:p>
          <a:p>
            <a:pPr algn="ctr"/>
            <a:endParaRPr lang="en-GB" sz="2600" dirty="0">
              <a:latin typeface="+mj-lt"/>
              <a:ea typeface="ADLaM Display" panose="02010000000000000000" pitchFamily="2" charset="77"/>
              <a:cs typeface="ADLaM Display" panose="02010000000000000000" pitchFamily="2" charset="77"/>
            </a:endParaRPr>
          </a:p>
          <a:p>
            <a:pPr algn="ctr"/>
            <a:r>
              <a:rPr lang="en-GB" sz="2600" dirty="0">
                <a:latin typeface="+mj-lt"/>
                <a:ea typeface="ADLaM Display" panose="02010000000000000000" pitchFamily="2" charset="77"/>
                <a:cs typeface="ADLaM Display" panose="02010000000000000000" pitchFamily="2" charset="77"/>
              </a:rPr>
              <a:t>Task: Write a letter to </a:t>
            </a:r>
            <a:r>
              <a:rPr lang="en-GB" sz="2600" dirty="0" smtClean="0">
                <a:latin typeface="+mj-lt"/>
                <a:ea typeface="ADLaM Display" panose="02010000000000000000" pitchFamily="2" charset="77"/>
                <a:cs typeface="ADLaM Display" panose="02010000000000000000" pitchFamily="2" charset="77"/>
              </a:rPr>
              <a:t>the head teacher persuading them that </a:t>
            </a:r>
            <a:r>
              <a:rPr lang="en-GB" sz="2600" dirty="0">
                <a:latin typeface="+mj-lt"/>
                <a:ea typeface="ADLaM Display" panose="02010000000000000000" pitchFamily="2" charset="77"/>
                <a:cs typeface="ADLaM Display" panose="02010000000000000000" pitchFamily="2" charset="77"/>
              </a:rPr>
              <a:t>this may not be the best </a:t>
            </a:r>
            <a:r>
              <a:rPr lang="en-GB" sz="2600" dirty="0" smtClean="0">
                <a:latin typeface="+mj-lt"/>
                <a:ea typeface="ADLaM Display" panose="02010000000000000000" pitchFamily="2" charset="77"/>
                <a:cs typeface="ADLaM Display" panose="02010000000000000000" pitchFamily="2" charset="77"/>
              </a:rPr>
              <a:t>idea </a:t>
            </a:r>
            <a:r>
              <a:rPr lang="en-GB" sz="2600" dirty="0">
                <a:latin typeface="+mj-lt"/>
                <a:ea typeface="ADLaM Display" panose="02010000000000000000" pitchFamily="2" charset="77"/>
                <a:cs typeface="ADLaM Display" panose="02010000000000000000" pitchFamily="2" charset="77"/>
              </a:rPr>
              <a:t>and </a:t>
            </a:r>
            <a:r>
              <a:rPr lang="en-GB" sz="2600" dirty="0" smtClean="0">
                <a:latin typeface="+mj-lt"/>
                <a:ea typeface="ADLaM Display" panose="02010000000000000000" pitchFamily="2" charset="77"/>
                <a:cs typeface="ADLaM Display" panose="02010000000000000000" pitchFamily="2" charset="77"/>
              </a:rPr>
              <a:t>explain why. </a:t>
            </a:r>
            <a:r>
              <a:rPr lang="en-GB" sz="2600" dirty="0">
                <a:latin typeface="+mj-lt"/>
                <a:ea typeface="ADLaM Display" panose="02010000000000000000" pitchFamily="2" charset="77"/>
                <a:cs typeface="ADLaM Display" panose="02010000000000000000" pitchFamily="2" charset="77"/>
              </a:rPr>
              <a:t>Suggest some alternatives that may be better for the </a:t>
            </a:r>
            <a:r>
              <a:rPr lang="en-GB" sz="2600" dirty="0" smtClean="0">
                <a:latin typeface="+mj-lt"/>
                <a:ea typeface="ADLaM Display" panose="02010000000000000000" pitchFamily="2" charset="77"/>
                <a:cs typeface="ADLaM Display" panose="02010000000000000000" pitchFamily="2" charset="77"/>
              </a:rPr>
              <a:t>animals, but will still allow everyone to have fun. </a:t>
            </a:r>
            <a:endParaRPr lang="en-GB" sz="2600" dirty="0">
              <a:latin typeface="+mj-lt"/>
              <a:ea typeface="ADLaM Display" panose="02010000000000000000" pitchFamily="2" charset="77"/>
              <a:cs typeface="ADLaM Display" panose="02010000000000000000" pitchFamily="2" charset="77"/>
            </a:endParaRPr>
          </a:p>
        </p:txBody>
      </p:sp>
      <p:grpSp>
        <p:nvGrpSpPr>
          <p:cNvPr id="6" name="Group 5"/>
          <p:cNvGrpSpPr/>
          <p:nvPr/>
        </p:nvGrpSpPr>
        <p:grpSpPr>
          <a:xfrm>
            <a:off x="697556" y="397143"/>
            <a:ext cx="1798264" cy="1798264"/>
            <a:chOff x="1277105" y="352067"/>
            <a:chExt cx="1798264" cy="1798264"/>
          </a:xfrm>
        </p:grpSpPr>
        <p:pic>
          <p:nvPicPr>
            <p:cNvPr id="4" name="Picture 3"/>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474045" y="555232"/>
              <a:ext cx="1533173" cy="15235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05" y="352067"/>
              <a:ext cx="1798264" cy="1798264"/>
            </a:xfrm>
            <a:prstGeom prst="rect">
              <a:avLst/>
            </a:prstGeom>
          </p:spPr>
        </p:pic>
      </p:grpSp>
      <p:grpSp>
        <p:nvGrpSpPr>
          <p:cNvPr id="7" name="Group 6"/>
          <p:cNvGrpSpPr/>
          <p:nvPr/>
        </p:nvGrpSpPr>
        <p:grpSpPr>
          <a:xfrm>
            <a:off x="9554249" y="397143"/>
            <a:ext cx="1798264" cy="1798264"/>
            <a:chOff x="1277105" y="352067"/>
            <a:chExt cx="1798264" cy="1798264"/>
          </a:xfrm>
        </p:grpSpPr>
        <p:pic>
          <p:nvPicPr>
            <p:cNvPr id="8" name="Picture 7"/>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474045" y="555232"/>
              <a:ext cx="1533173" cy="15235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05" y="352067"/>
              <a:ext cx="1798264" cy="1798264"/>
            </a:xfrm>
            <a:prstGeom prst="rect">
              <a:avLst/>
            </a:prstGeom>
          </p:spPr>
        </p:pic>
      </p:grpSp>
    </p:spTree>
    <p:custDataLst>
      <p:tags r:id="rId1"/>
    </p:custDataLst>
    <p:extLst>
      <p:ext uri="{BB962C8B-B14F-4D97-AF65-F5344CB8AC3E}">
        <p14:creationId xmlns:p14="http://schemas.microsoft.com/office/powerpoint/2010/main" val="287169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6C0254-739D-7BD5-A2C8-2BB9F239AA66}"/>
              </a:ext>
            </a:extLst>
          </p:cNvPr>
          <p:cNvSpPr txBox="1"/>
          <p:nvPr/>
        </p:nvSpPr>
        <p:spPr>
          <a:xfrm>
            <a:off x="2141093" y="928496"/>
            <a:ext cx="7897091" cy="584775"/>
          </a:xfrm>
          <a:prstGeom prst="rect">
            <a:avLst/>
          </a:prstGeom>
          <a:noFill/>
        </p:spPr>
        <p:txBody>
          <a:bodyPr wrap="square" rtlCol="0">
            <a:spAutoFit/>
          </a:bodyPr>
          <a:lstStyle/>
          <a:p>
            <a:r>
              <a:rPr lang="en-GB" sz="3200" dirty="0">
                <a:latin typeface="Arial Black" panose="020B0A04020102020204" pitchFamily="34" charset="0"/>
                <a:ea typeface="ADLaM Display" panose="02010000000000000000" pitchFamily="2" charset="77"/>
                <a:cs typeface="Baloo 2 ExtraBold" pitchFamily="2" charset="0"/>
              </a:rPr>
              <a:t>How do fireworks make y</a:t>
            </a:r>
            <a:r>
              <a:rPr lang="en-GB" sz="3200" dirty="0" smtClean="0">
                <a:latin typeface="Arial Black" panose="020B0A04020102020204" pitchFamily="34" charset="0"/>
                <a:ea typeface="ADLaM Display" panose="02010000000000000000" pitchFamily="2" charset="77"/>
                <a:cs typeface="Baloo 2 ExtraBold" pitchFamily="2" charset="0"/>
              </a:rPr>
              <a:t>ou </a:t>
            </a:r>
            <a:r>
              <a:rPr lang="en-GB" sz="3200" dirty="0">
                <a:latin typeface="Arial Black" panose="020B0A04020102020204" pitchFamily="34" charset="0"/>
                <a:ea typeface="ADLaM Display" panose="02010000000000000000" pitchFamily="2" charset="77"/>
                <a:cs typeface="Baloo 2 ExtraBold" pitchFamily="2" charset="0"/>
              </a:rPr>
              <a:t>feel?</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767" b="7657"/>
          <a:stretch/>
        </p:blipFill>
        <p:spPr>
          <a:xfrm>
            <a:off x="2975018" y="1719329"/>
            <a:ext cx="6011005" cy="4211392"/>
          </a:xfrm>
          <a:prstGeom prst="rect">
            <a:avLst/>
          </a:prstGeom>
        </p:spPr>
      </p:pic>
    </p:spTree>
    <p:custDataLst>
      <p:tags r:id="rId1"/>
    </p:custDataLst>
    <p:extLst>
      <p:ext uri="{BB962C8B-B14F-4D97-AF65-F5344CB8AC3E}">
        <p14:creationId xmlns:p14="http://schemas.microsoft.com/office/powerpoint/2010/main" val="382307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1811B-095F-4A6C-080D-6CC545748168}"/>
              </a:ext>
            </a:extLst>
          </p:cNvPr>
          <p:cNvPicPr>
            <a:picLocks noChangeAspect="1"/>
          </p:cNvPicPr>
          <p:nvPr/>
        </p:nvPicPr>
        <p:blipFill rotWithShape="1">
          <a:blip r:embed="rId4">
            <a:extLst>
              <a:ext uri="{28A0092B-C50C-407E-A947-70E740481C1C}">
                <a14:useLocalDpi xmlns:a14="http://schemas.microsoft.com/office/drawing/2010/main" val="0"/>
              </a:ext>
            </a:extLst>
          </a:blip>
          <a:srcRect b="5070"/>
          <a:stretch/>
        </p:blipFill>
        <p:spPr>
          <a:xfrm>
            <a:off x="3294613" y="2282606"/>
            <a:ext cx="5579312" cy="3454931"/>
          </a:xfrm>
          <a:prstGeom prst="rect">
            <a:avLst/>
          </a:prstGeom>
        </p:spPr>
      </p:pic>
      <p:sp>
        <p:nvSpPr>
          <p:cNvPr id="4" name="TextBox 3">
            <a:extLst>
              <a:ext uri="{FF2B5EF4-FFF2-40B4-BE49-F238E27FC236}">
                <a16:creationId xmlns:a16="http://schemas.microsoft.com/office/drawing/2014/main" id="{F8E4B5BF-7265-F863-5601-BBC9EAABDC98}"/>
              </a:ext>
            </a:extLst>
          </p:cNvPr>
          <p:cNvSpPr txBox="1"/>
          <p:nvPr/>
        </p:nvSpPr>
        <p:spPr>
          <a:xfrm>
            <a:off x="1429555" y="886839"/>
            <a:ext cx="9158682" cy="1569660"/>
          </a:xfrm>
          <a:prstGeom prst="rect">
            <a:avLst/>
          </a:prstGeom>
          <a:noFill/>
        </p:spPr>
        <p:txBody>
          <a:bodyPr wrap="square" rtlCol="0">
            <a:spAutoFit/>
          </a:bodyPr>
          <a:lstStyle/>
          <a:p>
            <a:pPr algn="ctr"/>
            <a:r>
              <a:rPr lang="en-GB" sz="3200" dirty="0">
                <a:latin typeface="Arial Black" panose="020B0A04020102020204" pitchFamily="34" charset="0"/>
                <a:ea typeface="ADLaM Display" panose="02010000000000000000" pitchFamily="2" charset="77"/>
                <a:cs typeface="Baloo 2 ExtraBold" pitchFamily="2" charset="0"/>
              </a:rPr>
              <a:t>How do you think fireworks make our p</a:t>
            </a:r>
            <a:r>
              <a:rPr lang="en-GB" sz="3200" dirty="0" smtClean="0">
                <a:latin typeface="Arial Black" panose="020B0A04020102020204" pitchFamily="34" charset="0"/>
                <a:ea typeface="ADLaM Display" panose="02010000000000000000" pitchFamily="2" charset="77"/>
                <a:cs typeface="Baloo 2 ExtraBold" pitchFamily="2" charset="0"/>
              </a:rPr>
              <a:t>ets </a:t>
            </a:r>
            <a:r>
              <a:rPr lang="en-GB" sz="3200" dirty="0">
                <a:latin typeface="Arial Black" panose="020B0A04020102020204" pitchFamily="34" charset="0"/>
                <a:ea typeface="ADLaM Display" panose="02010000000000000000" pitchFamily="2" charset="77"/>
                <a:cs typeface="Baloo 2 ExtraBold" pitchFamily="2" charset="0"/>
              </a:rPr>
              <a:t>feel?</a:t>
            </a:r>
          </a:p>
          <a:p>
            <a:pPr algn="ctr"/>
            <a:endParaRPr lang="en-GB" sz="3200" dirty="0">
              <a:latin typeface="Arial Black" panose="020B0A04020102020204" pitchFamily="34" charset="0"/>
              <a:cs typeface="Baloo 2 ExtraBold" pitchFamily="2" charset="0"/>
            </a:endParaRPr>
          </a:p>
        </p:txBody>
      </p:sp>
    </p:spTree>
    <p:custDataLst>
      <p:tags r:id="rId1"/>
    </p:custDataLst>
    <p:extLst>
      <p:ext uri="{BB962C8B-B14F-4D97-AF65-F5344CB8AC3E}">
        <p14:creationId xmlns:p14="http://schemas.microsoft.com/office/powerpoint/2010/main" val="145261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C44C3-C0C3-D4C0-746A-2F4B318D413C}"/>
              </a:ext>
            </a:extLst>
          </p:cNvPr>
          <p:cNvSpPr txBox="1"/>
          <p:nvPr/>
        </p:nvSpPr>
        <p:spPr>
          <a:xfrm>
            <a:off x="1625915" y="1016786"/>
            <a:ext cx="10076688" cy="1077218"/>
          </a:xfrm>
          <a:prstGeom prst="rect">
            <a:avLst/>
          </a:prstGeom>
          <a:noFill/>
        </p:spPr>
        <p:txBody>
          <a:bodyPr wrap="square" rtlCol="0">
            <a:spAutoFit/>
          </a:bodyPr>
          <a:lstStyle/>
          <a:p>
            <a:r>
              <a:rPr lang="en-GB" sz="3200" dirty="0" smtClean="0">
                <a:latin typeface="Arial Black" panose="020B0A04020102020204" pitchFamily="34" charset="0"/>
                <a:ea typeface="ADLaM Display" panose="02010000000000000000" pitchFamily="2" charset="77"/>
                <a:cs typeface="ADLaM Display" panose="02010000000000000000" pitchFamily="2" charset="77"/>
              </a:rPr>
              <a:t>How </a:t>
            </a:r>
            <a:r>
              <a:rPr lang="en-GB" sz="3200" dirty="0">
                <a:latin typeface="Arial Black" panose="020B0A04020102020204" pitchFamily="34" charset="0"/>
                <a:ea typeface="ADLaM Display" panose="02010000000000000000" pitchFamily="2" charset="77"/>
                <a:cs typeface="ADLaM Display" panose="02010000000000000000" pitchFamily="2" charset="77"/>
              </a:rPr>
              <a:t>fireworks </a:t>
            </a:r>
            <a:r>
              <a:rPr lang="en-GB" sz="3200" dirty="0" smtClean="0">
                <a:latin typeface="Arial Black" panose="020B0A04020102020204" pitchFamily="34" charset="0"/>
                <a:ea typeface="ADLaM Display" panose="02010000000000000000" pitchFamily="2" charset="77"/>
                <a:cs typeface="ADLaM Display" panose="02010000000000000000" pitchFamily="2" charset="77"/>
              </a:rPr>
              <a:t>can make </a:t>
            </a:r>
            <a:r>
              <a:rPr lang="en-GB" sz="3200" dirty="0">
                <a:latin typeface="Arial Black" panose="020B0A04020102020204" pitchFamily="34" charset="0"/>
                <a:ea typeface="ADLaM Display" panose="02010000000000000000" pitchFamily="2" charset="77"/>
                <a:cs typeface="ADLaM Display" panose="02010000000000000000" pitchFamily="2" charset="77"/>
              </a:rPr>
              <a:t>our </a:t>
            </a:r>
            <a:r>
              <a:rPr lang="en-GB" sz="3200" dirty="0" smtClean="0">
                <a:latin typeface="Arial Black" panose="020B0A04020102020204" pitchFamily="34" charset="0"/>
                <a:ea typeface="ADLaM Display" panose="02010000000000000000" pitchFamily="2" charset="77"/>
                <a:cs typeface="ADLaM Display" panose="02010000000000000000" pitchFamily="2" charset="77"/>
              </a:rPr>
              <a:t>pets feel</a:t>
            </a:r>
            <a:endParaRPr lang="en-GB" sz="3200" dirty="0">
              <a:latin typeface="Arial Black" panose="020B0A04020102020204" pitchFamily="34" charset="0"/>
              <a:ea typeface="ADLaM Display" panose="02010000000000000000" pitchFamily="2" charset="77"/>
              <a:cs typeface="ADLaM Display" panose="02010000000000000000" pitchFamily="2" charset="77"/>
            </a:endParaRPr>
          </a:p>
          <a:p>
            <a:endParaRPr lang="en-GB" sz="3200" dirty="0">
              <a:latin typeface="Arial Black" panose="020B0A04020102020204" pitchFamily="34" charset="0"/>
            </a:endParaRPr>
          </a:p>
        </p:txBody>
      </p:sp>
      <p:pic>
        <p:nvPicPr>
          <p:cNvPr id="4" name="Picture 3">
            <a:extLst>
              <a:ext uri="{FF2B5EF4-FFF2-40B4-BE49-F238E27FC236}">
                <a16:creationId xmlns:a16="http://schemas.microsoft.com/office/drawing/2014/main" id="{C581B9C6-885C-19E9-6026-9FB135DFE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08" y="1958647"/>
            <a:ext cx="4997072" cy="3331381"/>
          </a:xfrm>
          <a:prstGeom prst="rect">
            <a:avLst/>
          </a:prstGeom>
        </p:spPr>
      </p:pic>
      <p:sp>
        <p:nvSpPr>
          <p:cNvPr id="5" name="TextBox 4">
            <a:extLst>
              <a:ext uri="{FF2B5EF4-FFF2-40B4-BE49-F238E27FC236}">
                <a16:creationId xmlns:a16="http://schemas.microsoft.com/office/drawing/2014/main" id="{D6A9B7BD-C43A-B7D6-6409-0568E3E6B96B}"/>
              </a:ext>
            </a:extLst>
          </p:cNvPr>
          <p:cNvSpPr txBox="1"/>
          <p:nvPr/>
        </p:nvSpPr>
        <p:spPr>
          <a:xfrm>
            <a:off x="1302353" y="2327980"/>
            <a:ext cx="1492361" cy="461665"/>
          </a:xfrm>
          <a:prstGeom prst="rect">
            <a:avLst/>
          </a:prstGeom>
          <a:noFill/>
        </p:spPr>
        <p:txBody>
          <a:bodyPr wrap="square" rtlCol="0">
            <a:spAutoFit/>
          </a:bodyPr>
          <a:lstStyle/>
          <a:p>
            <a:r>
              <a:rPr lang="en-GB" sz="2400" dirty="0" smtClean="0">
                <a:solidFill>
                  <a:schemeClr val="accent2"/>
                </a:solidFill>
                <a:latin typeface="Arial Black" panose="020B0A04020102020204" pitchFamily="34" charset="0"/>
                <a:ea typeface="ADLaM Display" panose="02010000000000000000" pitchFamily="2" charset="77"/>
                <a:cs typeface="ADLaM Display" panose="02010000000000000000" pitchFamily="2" charset="77"/>
              </a:rPr>
              <a:t>Scared</a:t>
            </a:r>
            <a:endParaRPr lang="en-GB" sz="2400" dirty="0">
              <a:solidFill>
                <a:schemeClr val="accent2"/>
              </a:solidFill>
              <a:latin typeface="Arial Black" panose="020B0A04020102020204" pitchFamily="34" charset="0"/>
              <a:ea typeface="ADLaM Display" panose="02010000000000000000" pitchFamily="2" charset="77"/>
              <a:cs typeface="ADLaM Display" panose="02010000000000000000" pitchFamily="2" charset="77"/>
            </a:endParaRPr>
          </a:p>
        </p:txBody>
      </p:sp>
      <p:sp>
        <p:nvSpPr>
          <p:cNvPr id="6" name="TextBox 5">
            <a:extLst>
              <a:ext uri="{FF2B5EF4-FFF2-40B4-BE49-F238E27FC236}">
                <a16:creationId xmlns:a16="http://schemas.microsoft.com/office/drawing/2014/main" id="{CE53ADB0-E81B-BB32-25AF-1AE075287101}"/>
              </a:ext>
            </a:extLst>
          </p:cNvPr>
          <p:cNvSpPr txBox="1"/>
          <p:nvPr/>
        </p:nvSpPr>
        <p:spPr>
          <a:xfrm>
            <a:off x="1302353" y="3848236"/>
            <a:ext cx="2501899" cy="461665"/>
          </a:xfrm>
          <a:prstGeom prst="rect">
            <a:avLst/>
          </a:prstGeom>
          <a:noFill/>
        </p:spPr>
        <p:txBody>
          <a:bodyPr wrap="square" rtlCol="0">
            <a:spAutoFit/>
          </a:bodyPr>
          <a:lstStyle/>
          <a:p>
            <a:r>
              <a:rPr lang="en-GB" sz="2400" dirty="0" smtClean="0">
                <a:latin typeface="Arial Black" panose="020B0A04020102020204" pitchFamily="34" charset="0"/>
                <a:ea typeface="ADLaM Display" panose="02010000000000000000" pitchFamily="2" charset="77"/>
                <a:cs typeface="ADLaM Display" panose="02010000000000000000" pitchFamily="2" charset="77"/>
              </a:rPr>
              <a:t>Worried</a:t>
            </a:r>
            <a:endParaRPr lang="en-GB" sz="24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7" name="TextBox 6">
            <a:extLst>
              <a:ext uri="{FF2B5EF4-FFF2-40B4-BE49-F238E27FC236}">
                <a16:creationId xmlns:a16="http://schemas.microsoft.com/office/drawing/2014/main" id="{53FAB0CE-003F-0E8A-8707-82E8D32BC3FD}"/>
              </a:ext>
            </a:extLst>
          </p:cNvPr>
          <p:cNvSpPr txBox="1"/>
          <p:nvPr/>
        </p:nvSpPr>
        <p:spPr>
          <a:xfrm>
            <a:off x="2420971" y="5469932"/>
            <a:ext cx="1799612" cy="461665"/>
          </a:xfrm>
          <a:prstGeom prst="rect">
            <a:avLst/>
          </a:prstGeom>
          <a:noFill/>
        </p:spPr>
        <p:txBody>
          <a:bodyPr wrap="square" rtlCol="0">
            <a:spAutoFit/>
          </a:bodyPr>
          <a:lstStyle/>
          <a:p>
            <a:r>
              <a:rPr lang="en-GB" sz="2400" dirty="0" smtClean="0">
                <a:solidFill>
                  <a:srgbClr val="01AD02"/>
                </a:solidFill>
                <a:latin typeface="Arial Black" panose="020B0A04020102020204" pitchFamily="34" charset="0"/>
                <a:ea typeface="ADLaM Display" panose="02010000000000000000" pitchFamily="2" charset="77"/>
                <a:cs typeface="ADLaM Display" panose="02010000000000000000" pitchFamily="2" charset="77"/>
              </a:rPr>
              <a:t>Anxious</a:t>
            </a:r>
            <a:endParaRPr lang="en-GB" sz="2400" dirty="0">
              <a:solidFill>
                <a:srgbClr val="01AD02"/>
              </a:solidFill>
              <a:latin typeface="Arial Black" panose="020B0A04020102020204" pitchFamily="34" charset="0"/>
              <a:ea typeface="ADLaM Display" panose="02010000000000000000" pitchFamily="2" charset="77"/>
              <a:cs typeface="ADLaM Display" panose="02010000000000000000" pitchFamily="2" charset="77"/>
            </a:endParaRPr>
          </a:p>
        </p:txBody>
      </p:sp>
      <p:sp>
        <p:nvSpPr>
          <p:cNvPr id="8" name="TextBox 7">
            <a:extLst>
              <a:ext uri="{FF2B5EF4-FFF2-40B4-BE49-F238E27FC236}">
                <a16:creationId xmlns:a16="http://schemas.microsoft.com/office/drawing/2014/main" id="{948DD12D-B44D-24E6-7F39-3C81776BA61A}"/>
              </a:ext>
            </a:extLst>
          </p:cNvPr>
          <p:cNvSpPr txBox="1"/>
          <p:nvPr/>
        </p:nvSpPr>
        <p:spPr>
          <a:xfrm>
            <a:off x="6095999" y="5469932"/>
            <a:ext cx="2221850" cy="461665"/>
          </a:xfrm>
          <a:prstGeom prst="rect">
            <a:avLst/>
          </a:prstGeom>
          <a:noFill/>
        </p:spPr>
        <p:txBody>
          <a:bodyPr wrap="square" rtlCol="0">
            <a:spAutoFit/>
          </a:bodyPr>
          <a:lstStyle/>
          <a:p>
            <a:r>
              <a:rPr lang="en-GB" sz="2400" dirty="0" smtClean="0">
                <a:latin typeface="Arial Black" panose="020B0A04020102020204" pitchFamily="34" charset="0"/>
                <a:ea typeface="ADLaM Display" panose="02010000000000000000" pitchFamily="2" charset="77"/>
                <a:cs typeface="ADLaM Display" panose="02010000000000000000" pitchFamily="2" charset="77"/>
              </a:rPr>
              <a:t>Frightened</a:t>
            </a:r>
            <a:endParaRPr lang="en-GB" sz="24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9" name="TextBox 8">
            <a:extLst>
              <a:ext uri="{FF2B5EF4-FFF2-40B4-BE49-F238E27FC236}">
                <a16:creationId xmlns:a16="http://schemas.microsoft.com/office/drawing/2014/main" id="{48FEAC9A-81FA-5FE6-99D5-4373D14B7505}"/>
              </a:ext>
            </a:extLst>
          </p:cNvPr>
          <p:cNvSpPr txBox="1"/>
          <p:nvPr/>
        </p:nvSpPr>
        <p:spPr>
          <a:xfrm>
            <a:off x="8808718" y="2327980"/>
            <a:ext cx="2194649" cy="461665"/>
          </a:xfrm>
          <a:prstGeom prst="rect">
            <a:avLst/>
          </a:prstGeom>
          <a:noFill/>
        </p:spPr>
        <p:txBody>
          <a:bodyPr wrap="square" rtlCol="0">
            <a:spAutoFit/>
          </a:bodyPr>
          <a:lstStyle/>
          <a:p>
            <a:r>
              <a:rPr lang="en-GB" sz="2400" dirty="0" smtClean="0">
                <a:solidFill>
                  <a:srgbClr val="003472"/>
                </a:solidFill>
                <a:latin typeface="Arial Black" panose="020B0A04020102020204" pitchFamily="34" charset="0"/>
                <a:ea typeface="ADLaM Display" panose="02010000000000000000" pitchFamily="2" charset="77"/>
                <a:cs typeface="ADLaM Display" panose="02010000000000000000" pitchFamily="2" charset="77"/>
              </a:rPr>
              <a:t>Concerned </a:t>
            </a:r>
            <a:endParaRPr lang="en-GB" sz="2400" dirty="0">
              <a:solidFill>
                <a:srgbClr val="003472"/>
              </a:solidFill>
              <a:latin typeface="Arial Black" panose="020B0A04020102020204" pitchFamily="34" charset="0"/>
              <a:ea typeface="ADLaM Display" panose="02010000000000000000" pitchFamily="2" charset="77"/>
              <a:cs typeface="ADLaM Display" panose="02010000000000000000" pitchFamily="2" charset="77"/>
            </a:endParaRPr>
          </a:p>
        </p:txBody>
      </p:sp>
      <p:sp>
        <p:nvSpPr>
          <p:cNvPr id="10" name="TextBox 9">
            <a:extLst>
              <a:ext uri="{FF2B5EF4-FFF2-40B4-BE49-F238E27FC236}">
                <a16:creationId xmlns:a16="http://schemas.microsoft.com/office/drawing/2014/main" id="{88433641-1C82-4455-9D51-E491B26A7E10}"/>
              </a:ext>
            </a:extLst>
          </p:cNvPr>
          <p:cNvSpPr txBox="1"/>
          <p:nvPr/>
        </p:nvSpPr>
        <p:spPr>
          <a:xfrm>
            <a:off x="9217151" y="4026966"/>
            <a:ext cx="2041023" cy="461665"/>
          </a:xfrm>
          <a:prstGeom prst="rect">
            <a:avLst/>
          </a:prstGeom>
          <a:noFill/>
        </p:spPr>
        <p:txBody>
          <a:bodyPr wrap="square" rtlCol="0">
            <a:spAutoFit/>
          </a:bodyPr>
          <a:lstStyle/>
          <a:p>
            <a:r>
              <a:rPr lang="en-GB" sz="2400" dirty="0" smtClean="0">
                <a:solidFill>
                  <a:srgbClr val="7030A0"/>
                </a:solidFill>
                <a:latin typeface="Arial Black" panose="020B0A04020102020204" pitchFamily="34" charset="0"/>
                <a:ea typeface="ADLaM Display" panose="02010000000000000000" pitchFamily="2" charset="77"/>
                <a:cs typeface="ADLaM Display" panose="02010000000000000000" pitchFamily="2" charset="77"/>
              </a:rPr>
              <a:t>Upset</a:t>
            </a:r>
            <a:endParaRPr lang="en-GB" sz="2400" dirty="0">
              <a:solidFill>
                <a:srgbClr val="7030A0"/>
              </a:solidFill>
              <a:latin typeface="Arial Black" panose="020B0A04020102020204" pitchFamily="34" charset="0"/>
              <a:ea typeface="ADLaM Display" panose="02010000000000000000" pitchFamily="2" charset="77"/>
              <a:cs typeface="ADLaM Display" panose="02010000000000000000" pitchFamily="2" charset="77"/>
            </a:endParaRPr>
          </a:p>
        </p:txBody>
      </p:sp>
    </p:spTree>
    <p:custDataLst>
      <p:tags r:id="rId1"/>
    </p:custDataLst>
    <p:extLst>
      <p:ext uri="{BB962C8B-B14F-4D97-AF65-F5344CB8AC3E}">
        <p14:creationId xmlns:p14="http://schemas.microsoft.com/office/powerpoint/2010/main" val="322434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C4790-1237-9E6D-F518-36FB6A46A637}"/>
              </a:ext>
            </a:extLst>
          </p:cNvPr>
          <p:cNvSpPr txBox="1"/>
          <p:nvPr/>
        </p:nvSpPr>
        <p:spPr>
          <a:xfrm>
            <a:off x="1754705" y="944794"/>
            <a:ext cx="10076688" cy="1077218"/>
          </a:xfrm>
          <a:prstGeom prst="rect">
            <a:avLst/>
          </a:prstGeom>
          <a:noFill/>
        </p:spPr>
        <p:txBody>
          <a:bodyPr wrap="square" rtlCol="0">
            <a:spAutoFit/>
          </a:bodyPr>
          <a:lstStyle/>
          <a:p>
            <a:r>
              <a:rPr lang="en-GB" sz="3200" dirty="0">
                <a:latin typeface="Arial Black" panose="020B0A04020102020204" pitchFamily="34" charset="0"/>
                <a:ea typeface="ADLaM Display" panose="02010000000000000000" pitchFamily="2" charset="77"/>
                <a:cs typeface="ADLaM Display" panose="02010000000000000000" pitchFamily="2" charset="77"/>
              </a:rPr>
              <a:t>Why can fireworks be scary for pets?</a:t>
            </a:r>
          </a:p>
          <a:p>
            <a:endParaRPr lang="en-GB" sz="3200" dirty="0">
              <a:latin typeface="Arial Black" panose="020B0A04020102020204" pitchFamily="34" charset="0"/>
            </a:endParaRPr>
          </a:p>
        </p:txBody>
      </p:sp>
      <p:sp>
        <p:nvSpPr>
          <p:cNvPr id="3" name="TextBox 2">
            <a:extLst>
              <a:ext uri="{FF2B5EF4-FFF2-40B4-BE49-F238E27FC236}">
                <a16:creationId xmlns:a16="http://schemas.microsoft.com/office/drawing/2014/main" id="{62CCAF5E-4297-627C-7EE7-EF5B0534C230}"/>
              </a:ext>
            </a:extLst>
          </p:cNvPr>
          <p:cNvSpPr txBox="1"/>
          <p:nvPr/>
        </p:nvSpPr>
        <p:spPr>
          <a:xfrm>
            <a:off x="1221284" y="1860857"/>
            <a:ext cx="9509760" cy="4247317"/>
          </a:xfrm>
          <a:prstGeom prst="rect">
            <a:avLst/>
          </a:prstGeom>
          <a:noFill/>
        </p:spPr>
        <p:txBody>
          <a:bodyPr wrap="square" rtlCol="0">
            <a:spAutoFit/>
          </a:bodyPr>
          <a:lstStyle/>
          <a:p>
            <a:r>
              <a:rPr lang="en-GB" b="1" dirty="0">
                <a:solidFill>
                  <a:srgbClr val="003472"/>
                </a:solidFill>
                <a:latin typeface="Arial Black" panose="020B0A04020102020204" pitchFamily="34" charset="0"/>
              </a:rPr>
              <a:t>They have better hearing than us: </a:t>
            </a:r>
            <a:r>
              <a:rPr lang="en-GB" dirty="0"/>
              <a:t>cats, dogs and small animals hear sounds much louder than we do! A </a:t>
            </a:r>
            <a:r>
              <a:rPr lang="en-GB" dirty="0" smtClean="0"/>
              <a:t>dog’s </a:t>
            </a:r>
            <a:r>
              <a:rPr lang="en-GB" dirty="0"/>
              <a:t>hearing can be up to 4x more sensitive than a </a:t>
            </a:r>
            <a:r>
              <a:rPr lang="en-GB" dirty="0" smtClean="0"/>
              <a:t>human’s </a:t>
            </a:r>
          </a:p>
          <a:p>
            <a:endParaRPr lang="en-GB" dirty="0"/>
          </a:p>
          <a:p>
            <a:endParaRPr lang="en-GB" dirty="0">
              <a:latin typeface="Arial Black" panose="020B0A04020102020204" pitchFamily="34" charset="0"/>
            </a:endParaRPr>
          </a:p>
          <a:p>
            <a:r>
              <a:rPr lang="en-GB" b="1" dirty="0">
                <a:solidFill>
                  <a:srgbClr val="792672"/>
                </a:solidFill>
                <a:latin typeface="Arial Black" panose="020B0A04020102020204" pitchFamily="34" charset="0"/>
              </a:rPr>
              <a:t>Bright light and flashes: </a:t>
            </a:r>
            <a:r>
              <a:rPr lang="en-GB" dirty="0"/>
              <a:t>our pets can become easily spooked by the bright displays that we find beautiful! To </a:t>
            </a:r>
            <a:r>
              <a:rPr lang="en-GB" dirty="0" smtClean="0"/>
              <a:t>them, </a:t>
            </a:r>
            <a:r>
              <a:rPr lang="en-GB" dirty="0"/>
              <a:t>they can be threatening and may make them </a:t>
            </a:r>
            <a:r>
              <a:rPr lang="en-GB" dirty="0" smtClean="0"/>
              <a:t>feel anxious</a:t>
            </a:r>
          </a:p>
          <a:p>
            <a:endParaRPr lang="en-GB" dirty="0"/>
          </a:p>
          <a:p>
            <a:endParaRPr lang="en-GB" dirty="0">
              <a:latin typeface="Arial Black" panose="020B0A04020102020204" pitchFamily="34" charset="0"/>
            </a:endParaRPr>
          </a:p>
          <a:p>
            <a:r>
              <a:rPr lang="en-GB" dirty="0">
                <a:solidFill>
                  <a:srgbClr val="01AD02"/>
                </a:solidFill>
                <a:latin typeface="Arial Black" panose="020B0A04020102020204" pitchFamily="34" charset="0"/>
              </a:rPr>
              <a:t>Funny smells: </a:t>
            </a:r>
            <a:r>
              <a:rPr lang="en-GB" dirty="0"/>
              <a:t>fireworks can release smoke and other scents which can be worrying for pets as they have a very strong sense of </a:t>
            </a:r>
            <a:r>
              <a:rPr lang="en-GB" dirty="0" smtClean="0"/>
              <a:t>smell</a:t>
            </a:r>
          </a:p>
          <a:p>
            <a:endParaRPr lang="en-GB" dirty="0"/>
          </a:p>
          <a:p>
            <a:endParaRPr lang="en-GB" dirty="0">
              <a:latin typeface="Arial Black" panose="020B0A04020102020204" pitchFamily="34" charset="0"/>
            </a:endParaRPr>
          </a:p>
          <a:p>
            <a:r>
              <a:rPr lang="en-GB" dirty="0">
                <a:solidFill>
                  <a:srgbClr val="E83081"/>
                </a:solidFill>
                <a:latin typeface="Arial Black" panose="020B0A04020102020204" pitchFamily="34" charset="0"/>
              </a:rPr>
              <a:t>Unpredictable: </a:t>
            </a:r>
            <a:r>
              <a:rPr lang="en-GB" dirty="0">
                <a:latin typeface="+mj-lt"/>
              </a:rPr>
              <a:t>the timing and intensity of the bangs can be unpredictable, making it hard for our pets to get used to the noises!</a:t>
            </a:r>
          </a:p>
          <a:p>
            <a:endParaRPr lang="en-GB" dirty="0">
              <a:latin typeface="Arial Black" panose="020B0A04020102020204" pitchFamily="34" charset="0"/>
            </a:endParaRPr>
          </a:p>
        </p:txBody>
      </p:sp>
    </p:spTree>
    <p:custDataLst>
      <p:tags r:id="rId1"/>
    </p:custDataLst>
    <p:extLst>
      <p:ext uri="{BB962C8B-B14F-4D97-AF65-F5344CB8AC3E}">
        <p14:creationId xmlns:p14="http://schemas.microsoft.com/office/powerpoint/2010/main" val="312458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B8137F-772C-E767-2439-AF090F0D5DA8}"/>
              </a:ext>
            </a:extLst>
          </p:cNvPr>
          <p:cNvSpPr txBox="1"/>
          <p:nvPr/>
        </p:nvSpPr>
        <p:spPr>
          <a:xfrm>
            <a:off x="3215961" y="856712"/>
            <a:ext cx="6099048" cy="646331"/>
          </a:xfrm>
          <a:prstGeom prst="rect">
            <a:avLst/>
          </a:prstGeom>
          <a:noFill/>
        </p:spPr>
        <p:txBody>
          <a:bodyPr wrap="square">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Signs of a scared </a:t>
            </a:r>
            <a:r>
              <a:rPr lang="en-GB" sz="3600" dirty="0" smtClean="0">
                <a:latin typeface="Arial Black" panose="020B0A04020102020204" pitchFamily="34" charset="0"/>
                <a:ea typeface="ADLaM Display" panose="02010000000000000000" pitchFamily="2" charset="77"/>
                <a:cs typeface="ADLaM Display" panose="02010000000000000000" pitchFamily="2" charset="77"/>
              </a:rPr>
              <a:t>dog</a:t>
            </a:r>
            <a:endParaRPr lang="en-GB" sz="36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4" name="Rounded Rectangle 3">
            <a:extLst>
              <a:ext uri="{FF2B5EF4-FFF2-40B4-BE49-F238E27FC236}">
                <a16:creationId xmlns:a16="http://schemas.microsoft.com/office/drawing/2014/main" id="{8FC5E21E-5575-DFB5-D42F-7B071E3D9623}"/>
              </a:ext>
            </a:extLst>
          </p:cNvPr>
          <p:cNvSpPr/>
          <p:nvPr/>
        </p:nvSpPr>
        <p:spPr>
          <a:xfrm>
            <a:off x="1298448" y="1972484"/>
            <a:ext cx="2304288" cy="1026748"/>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ea typeface="ADLaM Display" panose="02010000000000000000" pitchFamily="2" charset="77"/>
                <a:cs typeface="ADLaM Display" panose="02010000000000000000" pitchFamily="2" charset="77"/>
              </a:rPr>
              <a:t>Panting</a:t>
            </a:r>
          </a:p>
        </p:txBody>
      </p:sp>
      <p:sp>
        <p:nvSpPr>
          <p:cNvPr id="5" name="Rounded Rectangle 4">
            <a:extLst>
              <a:ext uri="{FF2B5EF4-FFF2-40B4-BE49-F238E27FC236}">
                <a16:creationId xmlns:a16="http://schemas.microsoft.com/office/drawing/2014/main" id="{F9572656-7229-AF99-E372-A7A5EF6BC61C}"/>
              </a:ext>
            </a:extLst>
          </p:cNvPr>
          <p:cNvSpPr/>
          <p:nvPr/>
        </p:nvSpPr>
        <p:spPr>
          <a:xfrm>
            <a:off x="1298448" y="3393734"/>
            <a:ext cx="2304288" cy="1042416"/>
          </a:xfrm>
          <a:prstGeom prst="roundRect">
            <a:avLst/>
          </a:prstGeom>
          <a:solidFill>
            <a:srgbClr val="E83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Shaking</a:t>
            </a:r>
          </a:p>
        </p:txBody>
      </p:sp>
      <p:sp>
        <p:nvSpPr>
          <p:cNvPr id="6" name="Rounded Rectangle 5">
            <a:extLst>
              <a:ext uri="{FF2B5EF4-FFF2-40B4-BE49-F238E27FC236}">
                <a16:creationId xmlns:a16="http://schemas.microsoft.com/office/drawing/2014/main" id="{AAE2A903-B973-30A3-8429-C8A104A6CE8B}"/>
              </a:ext>
            </a:extLst>
          </p:cNvPr>
          <p:cNvSpPr/>
          <p:nvPr/>
        </p:nvSpPr>
        <p:spPr>
          <a:xfrm>
            <a:off x="1298448" y="4830652"/>
            <a:ext cx="2304288" cy="1042416"/>
          </a:xfrm>
          <a:prstGeom prst="roundRect">
            <a:avLst/>
          </a:prstGeom>
          <a:solidFill>
            <a:srgbClr val="7926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Barking</a:t>
            </a:r>
          </a:p>
        </p:txBody>
      </p:sp>
      <p:sp>
        <p:nvSpPr>
          <p:cNvPr id="7" name="Rounded Rectangle 6">
            <a:extLst>
              <a:ext uri="{FF2B5EF4-FFF2-40B4-BE49-F238E27FC236}">
                <a16:creationId xmlns:a16="http://schemas.microsoft.com/office/drawing/2014/main" id="{0E397EB5-6400-FAAB-B998-98688E170FEA}"/>
              </a:ext>
            </a:extLst>
          </p:cNvPr>
          <p:cNvSpPr/>
          <p:nvPr/>
        </p:nvSpPr>
        <p:spPr>
          <a:xfrm>
            <a:off x="4805794" y="5057737"/>
            <a:ext cx="2304288" cy="1042416"/>
          </a:xfrm>
          <a:prstGeom prst="roundRect">
            <a:avLst/>
          </a:prstGeom>
          <a:solidFill>
            <a:srgbClr val="01A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Hiding</a:t>
            </a:r>
          </a:p>
        </p:txBody>
      </p:sp>
      <p:sp>
        <p:nvSpPr>
          <p:cNvPr id="8" name="Rounded Rectangle 7">
            <a:extLst>
              <a:ext uri="{FF2B5EF4-FFF2-40B4-BE49-F238E27FC236}">
                <a16:creationId xmlns:a16="http://schemas.microsoft.com/office/drawing/2014/main" id="{3F9DFFF6-0BEB-3725-04EB-38AE4FDE6BA2}"/>
              </a:ext>
            </a:extLst>
          </p:cNvPr>
          <p:cNvSpPr/>
          <p:nvPr/>
        </p:nvSpPr>
        <p:spPr>
          <a:xfrm>
            <a:off x="8493617" y="2041057"/>
            <a:ext cx="2399934" cy="1042416"/>
          </a:xfrm>
          <a:prstGeom prst="roundRect">
            <a:avLst/>
          </a:prstGeom>
          <a:solidFill>
            <a:srgbClr val="01A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Pacing</a:t>
            </a:r>
          </a:p>
        </p:txBody>
      </p:sp>
      <p:sp>
        <p:nvSpPr>
          <p:cNvPr id="9" name="Rounded Rectangle 8">
            <a:extLst>
              <a:ext uri="{FF2B5EF4-FFF2-40B4-BE49-F238E27FC236}">
                <a16:creationId xmlns:a16="http://schemas.microsoft.com/office/drawing/2014/main" id="{4657EFB0-B864-BE03-69CC-CDE7B34AD266}"/>
              </a:ext>
            </a:extLst>
          </p:cNvPr>
          <p:cNvSpPr/>
          <p:nvPr/>
        </p:nvSpPr>
        <p:spPr>
          <a:xfrm>
            <a:off x="8493617" y="3428999"/>
            <a:ext cx="2430413" cy="1033531"/>
          </a:xfrm>
          <a:prstGeom prst="roundRect">
            <a:avLst/>
          </a:prstGeom>
          <a:solidFill>
            <a:srgbClr val="000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10000000000000000" pitchFamily="2" charset="77"/>
                <a:cs typeface="ADLaM Display" panose="02010000000000000000" pitchFamily="2" charset="77"/>
              </a:rPr>
              <a:t>Going to the toilet where they shouldn’t</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10" name="Rounded Rectangle 9">
            <a:extLst>
              <a:ext uri="{FF2B5EF4-FFF2-40B4-BE49-F238E27FC236}">
                <a16:creationId xmlns:a16="http://schemas.microsoft.com/office/drawing/2014/main" id="{A91EA46E-D0AB-06F1-451A-AAEDE4E772D7}"/>
              </a:ext>
            </a:extLst>
          </p:cNvPr>
          <p:cNvSpPr/>
          <p:nvPr/>
        </p:nvSpPr>
        <p:spPr>
          <a:xfrm>
            <a:off x="8493617" y="4830652"/>
            <a:ext cx="2416397" cy="1042416"/>
          </a:xfrm>
          <a:prstGeom prst="roundRect">
            <a:avLst/>
          </a:prstGeom>
          <a:solidFill>
            <a:srgbClr val="003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Refusing to eat</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935" b="96494" l="9991" r="89919"/>
                    </a14:imgEffect>
                  </a14:imgLayer>
                </a14:imgProps>
              </a:ext>
            </a:extLst>
          </a:blip>
          <a:stretch>
            <a:fillRect/>
          </a:stretch>
        </p:blipFill>
        <p:spPr>
          <a:xfrm>
            <a:off x="3505736" y="1566791"/>
            <a:ext cx="4764610" cy="3302205"/>
          </a:xfrm>
          <a:prstGeom prst="rect">
            <a:avLst/>
          </a:prstGeom>
        </p:spPr>
      </p:pic>
    </p:spTree>
    <p:custDataLst>
      <p:tags r:id="rId1"/>
    </p:custDataLst>
    <p:extLst>
      <p:ext uri="{BB962C8B-B14F-4D97-AF65-F5344CB8AC3E}">
        <p14:creationId xmlns:p14="http://schemas.microsoft.com/office/powerpoint/2010/main" val="10328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07F24-428E-63CF-5CB6-DBFCDD28CAC9}"/>
              </a:ext>
            </a:extLst>
          </p:cNvPr>
          <p:cNvSpPr txBox="1"/>
          <p:nvPr/>
        </p:nvSpPr>
        <p:spPr>
          <a:xfrm>
            <a:off x="3069415" y="882913"/>
            <a:ext cx="6099048" cy="646331"/>
          </a:xfrm>
          <a:prstGeom prst="rect">
            <a:avLst/>
          </a:prstGeom>
          <a:noFill/>
        </p:spPr>
        <p:txBody>
          <a:bodyPr wrap="square">
            <a:spAutoFit/>
          </a:bodyPr>
          <a:lstStyle/>
          <a:p>
            <a:r>
              <a:rPr lang="en-GB" sz="3600" dirty="0">
                <a:latin typeface="Arial Black" panose="020B0A04020102020204" pitchFamily="34" charset="0"/>
                <a:ea typeface="ADLaM Display" panose="020B0604020202020204" charset="0"/>
                <a:cs typeface="ADLaM Display" panose="020B0604020202020204" charset="0"/>
              </a:rPr>
              <a:t>Signs of a scared </a:t>
            </a:r>
            <a:r>
              <a:rPr lang="en-GB" sz="3600" dirty="0" smtClean="0">
                <a:latin typeface="Arial Black" panose="020B0A04020102020204" pitchFamily="34" charset="0"/>
                <a:ea typeface="ADLaM Display" panose="020B0604020202020204" charset="0"/>
                <a:cs typeface="ADLaM Display" panose="020B0604020202020204" charset="0"/>
              </a:rPr>
              <a:t>cat</a:t>
            </a:r>
            <a:endParaRPr lang="en-GB" sz="3600" dirty="0">
              <a:latin typeface="Arial Black" panose="020B0A04020102020204" pitchFamily="34" charset="0"/>
              <a:ea typeface="ADLaM Display" panose="020B0604020202020204" charset="0"/>
              <a:cs typeface="ADLaM Display" panose="020B0604020202020204" charset="0"/>
            </a:endParaRPr>
          </a:p>
        </p:txBody>
      </p:sp>
      <p:sp>
        <p:nvSpPr>
          <p:cNvPr id="3" name="TextBox 2">
            <a:extLst>
              <a:ext uri="{FF2B5EF4-FFF2-40B4-BE49-F238E27FC236}">
                <a16:creationId xmlns:a16="http://schemas.microsoft.com/office/drawing/2014/main" id="{0DF0CFDE-71B7-3F0D-B61E-4AC6AAA3172B}"/>
              </a:ext>
            </a:extLst>
          </p:cNvPr>
          <p:cNvSpPr txBox="1"/>
          <p:nvPr/>
        </p:nvSpPr>
        <p:spPr>
          <a:xfrm>
            <a:off x="2215167" y="5019473"/>
            <a:ext cx="7431110" cy="954107"/>
          </a:xfrm>
          <a:prstGeom prst="rect">
            <a:avLst/>
          </a:prstGeom>
          <a:noFill/>
        </p:spPr>
        <p:txBody>
          <a:bodyPr wrap="square" rtlCol="0">
            <a:spAutoFit/>
          </a:bodyPr>
          <a:lstStyle/>
          <a:p>
            <a:pPr algn="ctr"/>
            <a:r>
              <a:rPr lang="en-GB" sz="2800" dirty="0" smtClean="0">
                <a:latin typeface="+mj-lt"/>
                <a:ea typeface="ADLaM Display" panose="020B0604020202020204" charset="0"/>
                <a:cs typeface="ADLaM Display" panose="020B0604020202020204" charset="0"/>
              </a:rPr>
              <a:t>It </a:t>
            </a:r>
            <a:r>
              <a:rPr lang="en-GB" sz="2800" dirty="0">
                <a:latin typeface="+mj-lt"/>
                <a:ea typeface="ADLaM Display" panose="020B0604020202020204" charset="0"/>
                <a:cs typeface="ADLaM Display" panose="020B0604020202020204" charset="0"/>
              </a:rPr>
              <a:t>can be </a:t>
            </a:r>
            <a:r>
              <a:rPr lang="en-GB" sz="2800" dirty="0" smtClean="0">
                <a:latin typeface="+mj-lt"/>
                <a:ea typeface="ADLaM Display" panose="020B0604020202020204" charset="0"/>
                <a:cs typeface="ADLaM Display" panose="020B0604020202020204" charset="0"/>
              </a:rPr>
              <a:t>trickier to tell if a cat is scared, as they </a:t>
            </a:r>
            <a:r>
              <a:rPr lang="en-GB" sz="2800" dirty="0">
                <a:latin typeface="+mj-lt"/>
                <a:ea typeface="ADLaM Display" panose="020B0604020202020204" charset="0"/>
                <a:cs typeface="ADLaM Display" panose="020B0604020202020204" charset="0"/>
              </a:rPr>
              <a:t>are skilled at hiding </a:t>
            </a:r>
            <a:r>
              <a:rPr lang="en-GB" sz="2800" dirty="0" smtClean="0">
                <a:latin typeface="+mj-lt"/>
                <a:ea typeface="ADLaM Display" panose="020B0604020202020204" charset="0"/>
                <a:cs typeface="ADLaM Display" panose="020B0604020202020204" charset="0"/>
              </a:rPr>
              <a:t>their fear </a:t>
            </a:r>
            <a:endParaRPr lang="en-GB" sz="2800" dirty="0">
              <a:latin typeface="+mj-lt"/>
              <a:ea typeface="ADLaM Display" panose="020B0604020202020204" charset="0"/>
              <a:cs typeface="ADLaM Display" panose="020B0604020202020204" charset="0"/>
            </a:endParaRPr>
          </a:p>
        </p:txBody>
      </p:sp>
      <p:sp>
        <p:nvSpPr>
          <p:cNvPr id="4" name="Rounded Rectangle 3">
            <a:extLst>
              <a:ext uri="{FF2B5EF4-FFF2-40B4-BE49-F238E27FC236}">
                <a16:creationId xmlns:a16="http://schemas.microsoft.com/office/drawing/2014/main" id="{7B6025D7-10CB-A673-E250-1A5304230AEE}"/>
              </a:ext>
            </a:extLst>
          </p:cNvPr>
          <p:cNvSpPr/>
          <p:nvPr/>
        </p:nvSpPr>
        <p:spPr>
          <a:xfrm>
            <a:off x="8313313" y="1970604"/>
            <a:ext cx="2492811" cy="1026748"/>
          </a:xfrm>
          <a:prstGeom prst="roundRect">
            <a:avLst/>
          </a:prstGeom>
          <a:solidFill>
            <a:srgbClr val="003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B0604020202020204" charset="0"/>
                <a:cs typeface="ADLaM Display" panose="020B0604020202020204" charset="0"/>
              </a:rPr>
              <a:t>Hiding behind or on top of furniture</a:t>
            </a:r>
          </a:p>
        </p:txBody>
      </p:sp>
      <p:sp>
        <p:nvSpPr>
          <p:cNvPr id="5" name="Rounded Rectangle 4">
            <a:extLst>
              <a:ext uri="{FF2B5EF4-FFF2-40B4-BE49-F238E27FC236}">
                <a16:creationId xmlns:a16="http://schemas.microsoft.com/office/drawing/2014/main" id="{058EABC9-E57B-C90B-5758-354C1F7E0C85}"/>
              </a:ext>
            </a:extLst>
          </p:cNvPr>
          <p:cNvSpPr/>
          <p:nvPr/>
        </p:nvSpPr>
        <p:spPr>
          <a:xfrm>
            <a:off x="1093539" y="3540115"/>
            <a:ext cx="2544742" cy="1026748"/>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ea typeface="ADLaM Display" panose="020B0604020202020204" charset="0"/>
                <a:cs typeface="ADLaM Display" panose="020B0604020202020204" charset="0"/>
              </a:rPr>
              <a:t>Trying to run away</a:t>
            </a:r>
          </a:p>
        </p:txBody>
      </p:sp>
      <p:sp>
        <p:nvSpPr>
          <p:cNvPr id="6" name="Rounded Rectangle 5">
            <a:extLst>
              <a:ext uri="{FF2B5EF4-FFF2-40B4-BE49-F238E27FC236}">
                <a16:creationId xmlns:a16="http://schemas.microsoft.com/office/drawing/2014/main" id="{62AF1C46-E0AF-8512-7099-2B71CE33C1F0}"/>
              </a:ext>
            </a:extLst>
          </p:cNvPr>
          <p:cNvSpPr/>
          <p:nvPr/>
        </p:nvSpPr>
        <p:spPr>
          <a:xfrm>
            <a:off x="8313313" y="3540115"/>
            <a:ext cx="2492811" cy="1026748"/>
          </a:xfrm>
          <a:prstGeom prst="roundRect">
            <a:avLst/>
          </a:prstGeom>
          <a:solidFill>
            <a:srgbClr val="E83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B0604020202020204" charset="0"/>
                <a:cs typeface="ADLaM Display" panose="020B0604020202020204" charset="0"/>
              </a:rPr>
              <a:t>Refusing to eat</a:t>
            </a:r>
          </a:p>
        </p:txBody>
      </p:sp>
      <p:sp>
        <p:nvSpPr>
          <p:cNvPr id="7" name="Rounded Rectangle 6">
            <a:extLst>
              <a:ext uri="{FF2B5EF4-FFF2-40B4-BE49-F238E27FC236}">
                <a16:creationId xmlns:a16="http://schemas.microsoft.com/office/drawing/2014/main" id="{EBD76533-9FB6-AE8C-EE64-0D19CEDEDFF8}"/>
              </a:ext>
            </a:extLst>
          </p:cNvPr>
          <p:cNvSpPr/>
          <p:nvPr/>
        </p:nvSpPr>
        <p:spPr>
          <a:xfrm>
            <a:off x="1140506" y="1970604"/>
            <a:ext cx="2497775" cy="1026748"/>
          </a:xfrm>
          <a:prstGeom prst="roundRect">
            <a:avLst/>
          </a:prstGeom>
          <a:solidFill>
            <a:srgbClr val="01A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Black" panose="020B0A04020102020204" pitchFamily="34" charset="0"/>
                <a:ea typeface="ADLaM Display" panose="020B0604020202020204" charset="0"/>
                <a:cs typeface="ADLaM Display" panose="020B0604020202020204" charset="0"/>
              </a:rPr>
              <a:t>Going to the toilet where they shouldn’t</a:t>
            </a:r>
            <a:endParaRPr lang="en-GB" sz="2000" dirty="0">
              <a:latin typeface="Arial Black" panose="020B0A04020102020204" pitchFamily="34" charset="0"/>
              <a:ea typeface="ADLaM Display" panose="020B0604020202020204" charset="0"/>
              <a:cs typeface="ADLaM Display" panose="020B0604020202020204" charset="0"/>
            </a:endParaRPr>
          </a:p>
        </p:txBody>
      </p:sp>
      <p:pic>
        <p:nvPicPr>
          <p:cNvPr id="10" name="Picture Placeholder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294" b="99204" l="0" r="99514">
                        <a14:foregroundMark x1="63958" y1="18209" x2="64861" y2="10846"/>
                        <a14:foregroundMark x1="65000" y1="11244" x2="65000" y2="11940"/>
                        <a14:foregroundMark x1="63819" y1="10050" x2="65139" y2="17413"/>
                        <a14:foregroundMark x1="64861" y1="17413" x2="64861" y2="17413"/>
                        <a14:foregroundMark x1="64583" y1="18010" x2="64583" y2="18706"/>
                        <a14:foregroundMark x1="64097" y1="18209" x2="63681" y2="8955"/>
                      </a14:backgroundRemoval>
                    </a14:imgEffect>
                  </a14:imgLayer>
                </a14:imgProps>
              </a:ext>
              <a:ext uri="{28A0092B-C50C-407E-A947-70E740481C1C}">
                <a14:useLocalDpi xmlns:a14="http://schemas.microsoft.com/office/drawing/2010/main" val="0"/>
              </a:ext>
            </a:extLst>
          </a:blip>
          <a:srcRect r="5854"/>
          <a:stretch/>
        </p:blipFill>
        <p:spPr>
          <a:xfrm>
            <a:off x="3970504" y="1600263"/>
            <a:ext cx="4117429" cy="3053854"/>
          </a:xfrm>
          <a:prstGeom prst="rect">
            <a:avLst/>
          </a:prstGeom>
          <a:effectLst>
            <a:softEdge rad="63500"/>
          </a:effectLst>
        </p:spPr>
      </p:pic>
    </p:spTree>
    <p:custDataLst>
      <p:tags r:id="rId1"/>
    </p:custDataLst>
    <p:extLst>
      <p:ext uri="{BB962C8B-B14F-4D97-AF65-F5344CB8AC3E}">
        <p14:creationId xmlns:p14="http://schemas.microsoft.com/office/powerpoint/2010/main" val="35466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E1971F-BBA4-6086-18A8-F644E9FECF8B}"/>
              </a:ext>
            </a:extLst>
          </p:cNvPr>
          <p:cNvSpPr txBox="1"/>
          <p:nvPr/>
        </p:nvSpPr>
        <p:spPr>
          <a:xfrm>
            <a:off x="2287247" y="833824"/>
            <a:ext cx="7086380" cy="646331"/>
          </a:xfrm>
          <a:prstGeom prst="rect">
            <a:avLst/>
          </a:prstGeom>
          <a:noFill/>
        </p:spPr>
        <p:txBody>
          <a:bodyPr wrap="square">
            <a:spAutoFit/>
          </a:bodyPr>
          <a:lstStyle/>
          <a:p>
            <a:r>
              <a:rPr lang="en-GB" sz="3600" dirty="0">
                <a:latin typeface="Arial Black" panose="020B0A04020102020204" pitchFamily="34" charset="0"/>
                <a:ea typeface="ADLaM Display" panose="02010000000000000000" pitchFamily="2" charset="77"/>
                <a:cs typeface="ADLaM Display" panose="02010000000000000000" pitchFamily="2" charset="77"/>
              </a:rPr>
              <a:t>Signs of a scared small </a:t>
            </a:r>
            <a:r>
              <a:rPr lang="en-GB" sz="3600" dirty="0" smtClean="0">
                <a:latin typeface="Arial Black" panose="020B0A04020102020204" pitchFamily="34" charset="0"/>
                <a:ea typeface="ADLaM Display" panose="02010000000000000000" pitchFamily="2" charset="77"/>
                <a:cs typeface="ADLaM Display" panose="02010000000000000000" pitchFamily="2" charset="77"/>
              </a:rPr>
              <a:t>pet</a:t>
            </a:r>
            <a:endParaRPr lang="en-GB" sz="36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4" name="TextBox 3">
            <a:extLst>
              <a:ext uri="{FF2B5EF4-FFF2-40B4-BE49-F238E27FC236}">
                <a16:creationId xmlns:a16="http://schemas.microsoft.com/office/drawing/2014/main" id="{2EA35581-70C8-710B-FFD5-2454F57D2309}"/>
              </a:ext>
            </a:extLst>
          </p:cNvPr>
          <p:cNvSpPr txBox="1"/>
          <p:nvPr/>
        </p:nvSpPr>
        <p:spPr>
          <a:xfrm>
            <a:off x="1828800" y="1480155"/>
            <a:ext cx="8248917" cy="461665"/>
          </a:xfrm>
          <a:prstGeom prst="rect">
            <a:avLst/>
          </a:prstGeom>
          <a:noFill/>
        </p:spPr>
        <p:txBody>
          <a:bodyPr wrap="square" rtlCol="0">
            <a:spAutoFit/>
          </a:bodyPr>
          <a:lstStyle/>
          <a:p>
            <a:pPr algn="ctr"/>
            <a:r>
              <a:rPr lang="en-GB" sz="2400" dirty="0" smtClean="0">
                <a:ea typeface="ADLaM Display" panose="02010000000000000000" pitchFamily="2" charset="77"/>
                <a:cs typeface="ADLaM Display" panose="02010000000000000000" pitchFamily="2" charset="77"/>
              </a:rPr>
              <a:t>(such as hamsters</a:t>
            </a:r>
            <a:r>
              <a:rPr lang="en-GB" sz="2400" dirty="0">
                <a:ea typeface="ADLaM Display" panose="02010000000000000000" pitchFamily="2" charset="77"/>
                <a:cs typeface="ADLaM Display" panose="02010000000000000000" pitchFamily="2" charset="77"/>
              </a:rPr>
              <a:t>, gerbils, rats, guinea </a:t>
            </a:r>
            <a:r>
              <a:rPr lang="en-GB" sz="2400" dirty="0" smtClean="0">
                <a:ea typeface="ADLaM Display" panose="02010000000000000000" pitchFamily="2" charset="77"/>
                <a:cs typeface="ADLaM Display" panose="02010000000000000000" pitchFamily="2" charset="77"/>
              </a:rPr>
              <a:t>pigs and rabbits)</a:t>
            </a:r>
            <a:endParaRPr lang="en-GB" sz="2400" dirty="0">
              <a:ea typeface="ADLaM Display" panose="02010000000000000000" pitchFamily="2" charset="77"/>
              <a:cs typeface="ADLaM Display" panose="02010000000000000000" pitchFamily="2" charset="77"/>
            </a:endParaRPr>
          </a:p>
        </p:txBody>
      </p:sp>
      <p:sp>
        <p:nvSpPr>
          <p:cNvPr id="5" name="Rounded Rectangle 4">
            <a:extLst>
              <a:ext uri="{FF2B5EF4-FFF2-40B4-BE49-F238E27FC236}">
                <a16:creationId xmlns:a16="http://schemas.microsoft.com/office/drawing/2014/main" id="{EC947C1B-A2EC-CC5A-AFA1-CB66D46C4063}"/>
              </a:ext>
            </a:extLst>
          </p:cNvPr>
          <p:cNvSpPr/>
          <p:nvPr/>
        </p:nvSpPr>
        <p:spPr>
          <a:xfrm>
            <a:off x="2768673" y="5021991"/>
            <a:ext cx="3301100" cy="1005263"/>
          </a:xfrm>
          <a:prstGeom prst="roundRect">
            <a:avLst/>
          </a:prstGeom>
          <a:solidFill>
            <a:srgbClr val="003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Stamping their back feet (rabbits and </a:t>
            </a:r>
            <a:r>
              <a:rPr lang="en-GB" sz="2000" dirty="0" smtClean="0">
                <a:latin typeface="Arial Black" panose="020B0A04020102020204" pitchFamily="34" charset="0"/>
                <a:ea typeface="ADLaM Display" panose="02010000000000000000" pitchFamily="2" charset="77"/>
                <a:cs typeface="ADLaM Display" panose="02010000000000000000" pitchFamily="2" charset="77"/>
              </a:rPr>
              <a:t>guinea pigs)</a:t>
            </a:r>
            <a:endParaRPr lang="en-GB" sz="2000" dirty="0">
              <a:latin typeface="Arial Black" panose="020B0A04020102020204" pitchFamily="34" charset="0"/>
              <a:ea typeface="ADLaM Display" panose="02010000000000000000" pitchFamily="2" charset="77"/>
              <a:cs typeface="ADLaM Display" panose="02010000000000000000" pitchFamily="2" charset="77"/>
            </a:endParaRPr>
          </a:p>
        </p:txBody>
      </p:sp>
      <p:sp>
        <p:nvSpPr>
          <p:cNvPr id="6" name="Rounded Rectangle 5">
            <a:extLst>
              <a:ext uri="{FF2B5EF4-FFF2-40B4-BE49-F238E27FC236}">
                <a16:creationId xmlns:a16="http://schemas.microsoft.com/office/drawing/2014/main" id="{8E315762-BD74-C701-5250-414F6393A204}"/>
              </a:ext>
            </a:extLst>
          </p:cNvPr>
          <p:cNvSpPr/>
          <p:nvPr/>
        </p:nvSpPr>
        <p:spPr>
          <a:xfrm>
            <a:off x="8493214" y="2456385"/>
            <a:ext cx="2355072" cy="1026748"/>
          </a:xfrm>
          <a:prstGeom prst="round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ea typeface="ADLaM Display" panose="02010000000000000000" pitchFamily="2" charset="77"/>
                <a:cs typeface="ADLaM Display" panose="02010000000000000000" pitchFamily="2" charset="77"/>
              </a:rPr>
              <a:t>Hiding</a:t>
            </a:r>
          </a:p>
        </p:txBody>
      </p:sp>
      <p:sp>
        <p:nvSpPr>
          <p:cNvPr id="8" name="Rounded Rectangle 7">
            <a:extLst>
              <a:ext uri="{FF2B5EF4-FFF2-40B4-BE49-F238E27FC236}">
                <a16:creationId xmlns:a16="http://schemas.microsoft.com/office/drawing/2014/main" id="{BEC3038C-00AA-1A7C-5FC8-B43D00A1A099}"/>
              </a:ext>
            </a:extLst>
          </p:cNvPr>
          <p:cNvSpPr/>
          <p:nvPr/>
        </p:nvSpPr>
        <p:spPr>
          <a:xfrm>
            <a:off x="1139435" y="3778121"/>
            <a:ext cx="2304288" cy="1026748"/>
          </a:xfrm>
          <a:prstGeom prst="roundRect">
            <a:avLst/>
          </a:prstGeom>
          <a:solidFill>
            <a:srgbClr val="E83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Breathing faster</a:t>
            </a:r>
          </a:p>
        </p:txBody>
      </p:sp>
      <p:sp>
        <p:nvSpPr>
          <p:cNvPr id="9" name="Rounded Rectangle 8">
            <a:extLst>
              <a:ext uri="{FF2B5EF4-FFF2-40B4-BE49-F238E27FC236}">
                <a16:creationId xmlns:a16="http://schemas.microsoft.com/office/drawing/2014/main" id="{21FFCC38-4A94-0F28-6945-E9EB56439F1B}"/>
              </a:ext>
            </a:extLst>
          </p:cNvPr>
          <p:cNvSpPr/>
          <p:nvPr/>
        </p:nvSpPr>
        <p:spPr>
          <a:xfrm>
            <a:off x="7178697" y="4971473"/>
            <a:ext cx="2304288" cy="1026748"/>
          </a:xfrm>
          <a:prstGeom prst="roundRect">
            <a:avLst/>
          </a:prstGeom>
          <a:solidFill>
            <a:srgbClr val="34B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Standing very still</a:t>
            </a:r>
          </a:p>
        </p:txBody>
      </p:sp>
      <p:sp>
        <p:nvSpPr>
          <p:cNvPr id="10" name="Rounded Rectangle 9">
            <a:extLst>
              <a:ext uri="{FF2B5EF4-FFF2-40B4-BE49-F238E27FC236}">
                <a16:creationId xmlns:a16="http://schemas.microsoft.com/office/drawing/2014/main" id="{A9A665F8-3CFC-9AD3-C0C8-77127A0578AB}"/>
              </a:ext>
            </a:extLst>
          </p:cNvPr>
          <p:cNvSpPr/>
          <p:nvPr/>
        </p:nvSpPr>
        <p:spPr>
          <a:xfrm>
            <a:off x="8565847" y="3713929"/>
            <a:ext cx="2304288" cy="1026748"/>
          </a:xfrm>
          <a:prstGeom prst="roundRect">
            <a:avLst/>
          </a:prstGeom>
          <a:solidFill>
            <a:srgbClr val="000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Tooth grinding</a:t>
            </a:r>
          </a:p>
        </p:txBody>
      </p:sp>
      <p:sp>
        <p:nvSpPr>
          <p:cNvPr id="11" name="Rounded Rectangle 10">
            <a:extLst>
              <a:ext uri="{FF2B5EF4-FFF2-40B4-BE49-F238E27FC236}">
                <a16:creationId xmlns:a16="http://schemas.microsoft.com/office/drawing/2014/main" id="{90D1524B-905D-508A-355A-A7294DCB96C8}"/>
              </a:ext>
            </a:extLst>
          </p:cNvPr>
          <p:cNvSpPr/>
          <p:nvPr/>
        </p:nvSpPr>
        <p:spPr>
          <a:xfrm>
            <a:off x="1118988" y="2469355"/>
            <a:ext cx="2315031" cy="1026748"/>
          </a:xfrm>
          <a:prstGeom prst="roundRect">
            <a:avLst/>
          </a:prstGeom>
          <a:solidFill>
            <a:srgbClr val="7926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Black" panose="020B0A04020102020204" pitchFamily="34" charset="0"/>
                <a:ea typeface="ADLaM Display" panose="02010000000000000000" pitchFamily="2" charset="77"/>
                <a:cs typeface="ADLaM Display" panose="02010000000000000000" pitchFamily="2" charset="77"/>
              </a:rPr>
              <a:t>Trying to run away</a:t>
            </a:r>
          </a:p>
        </p:txBody>
      </p:sp>
      <p:pic>
        <p:nvPicPr>
          <p:cNvPr id="12" name="Picture 11"/>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80" b="97554" l="9961" r="89942"/>
                    </a14:imgEffect>
                  </a14:imgLayer>
                </a14:imgProps>
              </a:ext>
              <a:ext uri="{28A0092B-C50C-407E-A947-70E740481C1C}">
                <a14:useLocalDpi xmlns:a14="http://schemas.microsoft.com/office/drawing/2010/main" val="0"/>
              </a:ext>
            </a:extLst>
          </a:blip>
          <a:stretch>
            <a:fillRect/>
          </a:stretch>
        </p:blipFill>
        <p:spPr bwMode="auto">
          <a:xfrm>
            <a:off x="3228389" y="1569225"/>
            <a:ext cx="3493926" cy="34527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5287255" y="2216959"/>
            <a:ext cx="3122324" cy="31223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1288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et Partnership - Clouds">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t Partnership - Pets">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Pet Partnership - Emoji">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Pet Partnership - Plain Blue">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2_Pet Partnership - Plain Pink">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3_Pet Partnership - Plain Yellow">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4_Pet Partnership - Plain Green">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5_Pet Partnership - Plain Dark Blue">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6_Pet Partnership - Plain Dark Blue">
  <a:themeElements>
    <a:clrScheme name="Pet Partnership">
      <a:dk1>
        <a:srgbClr val="000000"/>
      </a:dk1>
      <a:lt1>
        <a:srgbClr val="FFFFFF"/>
      </a:lt1>
      <a:dk2>
        <a:srgbClr val="003473"/>
      </a:dk2>
      <a:lt2>
        <a:srgbClr val="E7E6E6"/>
      </a:lt2>
      <a:accent1>
        <a:srgbClr val="003473"/>
      </a:accent1>
      <a:accent2>
        <a:srgbClr val="E73081"/>
      </a:accent2>
      <a:accent3>
        <a:srgbClr val="A5A5A5"/>
      </a:accent3>
      <a:accent4>
        <a:srgbClr val="FFC000"/>
      </a:accent4>
      <a:accent5>
        <a:srgbClr val="33BBEE"/>
      </a:accent5>
      <a:accent6>
        <a:srgbClr val="00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12489</TotalTime>
  <Words>2090</Words>
  <Application>Microsoft Office PowerPoint</Application>
  <PresentationFormat>Widescreen</PresentationFormat>
  <Paragraphs>217</Paragraphs>
  <Slides>28</Slides>
  <Notes>22</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28</vt:i4>
      </vt:variant>
    </vt:vector>
  </HeadingPairs>
  <TitlesOfParts>
    <vt:vector size="45" baseType="lpstr">
      <vt:lpstr>Baloo 2 ExtraBold</vt:lpstr>
      <vt:lpstr>Arial Rounded MT Bold</vt:lpstr>
      <vt:lpstr>Urbane Rounded Medium</vt:lpstr>
      <vt:lpstr>Calibri</vt:lpstr>
      <vt:lpstr>Arial Black</vt:lpstr>
      <vt:lpstr>ADLaM Display</vt:lpstr>
      <vt:lpstr>Arial</vt:lpstr>
      <vt:lpstr>Urbane Rounded Bold</vt:lpstr>
      <vt:lpstr>Pet Partnership - Clouds</vt:lpstr>
      <vt:lpstr>Pet Partnership - Pets</vt:lpstr>
      <vt:lpstr>Pet Partnership - Emoji</vt:lpstr>
      <vt:lpstr>1_Pet Partnership - Plain Blue</vt:lpstr>
      <vt:lpstr>2_Pet Partnership - Plain Pink</vt:lpstr>
      <vt:lpstr>3_Pet Partnership - Plain Yellow</vt:lpstr>
      <vt:lpstr>4_Pet Partnership - Plain Green</vt:lpstr>
      <vt:lpstr>5_Pet Partnership - Plain Dark Blue</vt:lpstr>
      <vt:lpstr>6_Pet Partnership - Plain Dark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Sheanon</dc:creator>
  <cp:lastModifiedBy>Anna Baggott</cp:lastModifiedBy>
  <cp:revision>102</cp:revision>
  <dcterms:created xsi:type="dcterms:W3CDTF">2023-05-03T17:00:33Z</dcterms:created>
  <dcterms:modified xsi:type="dcterms:W3CDTF">2024-09-17T10:21:48Z</dcterms:modified>
</cp:coreProperties>
</file>