
<file path=[Content_Types].xml><?xml version="1.0" encoding="utf-8"?>
<Types xmlns="http://schemas.openxmlformats.org/package/2006/content-types">
  <Default Extension="png" ContentType="image/png"/>
  <Default Extension="emf" ContentType="image/x-emf"/>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60" r:id="rId1"/>
    <p:sldMasterId id="2147483690" r:id="rId2"/>
    <p:sldMasterId id="2147483670" r:id="rId3"/>
    <p:sldMasterId id="2147483680" r:id="rId4"/>
    <p:sldMasterId id="2147483700" r:id="rId5"/>
    <p:sldMasterId id="2147483710" r:id="rId6"/>
    <p:sldMasterId id="2147483720" r:id="rId7"/>
    <p:sldMasterId id="2147483730" r:id="rId8"/>
    <p:sldMasterId id="2147483740" r:id="rId9"/>
  </p:sldMasterIdLst>
  <p:notesMasterIdLst>
    <p:notesMasterId r:id="rId23"/>
  </p:notesMasterIdLst>
  <p:sldIdLst>
    <p:sldId id="256" r:id="rId10"/>
    <p:sldId id="266" r:id="rId11"/>
    <p:sldId id="334" r:id="rId12"/>
    <p:sldId id="340" r:id="rId13"/>
    <p:sldId id="313" r:id="rId14"/>
    <p:sldId id="341" r:id="rId15"/>
    <p:sldId id="339" r:id="rId16"/>
    <p:sldId id="333" r:id="rId17"/>
    <p:sldId id="342" r:id="rId18"/>
    <p:sldId id="345" r:id="rId19"/>
    <p:sldId id="346" r:id="rId20"/>
    <p:sldId id="343" r:id="rId21"/>
    <p:sldId id="344"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Arial Rounded MT Bold" panose="020F0704030504030204" pitchFamily="34" charset="0"/>
      <p:regular r:id="rId28"/>
    </p:embeddedFont>
    <p:embeddedFont>
      <p:font typeface="Urbane Rounded Bold" panose="00000800000000000000" pitchFamily="2" charset="0"/>
      <p:bold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472"/>
    <a:srgbClr val="FFC908"/>
    <a:srgbClr val="F9DC7A"/>
    <a:srgbClr val="33BBEE"/>
    <a:srgbClr val="FFC802"/>
    <a:srgbClr val="00AD00"/>
    <a:srgbClr val="E73081"/>
    <a:srgbClr val="E9056E"/>
    <a:srgbClr val="E83081"/>
    <a:srgbClr val="F2EF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76"/>
    <p:restoredTop sz="86667" autoAdjust="0"/>
  </p:normalViewPr>
  <p:slideViewPr>
    <p:cSldViewPr snapToGrid="0">
      <p:cViewPr varScale="1">
        <p:scale>
          <a:sx n="67" d="100"/>
          <a:sy n="67" d="100"/>
        </p:scale>
        <p:origin x="60"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font" Target="fonts/font4.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62920-3273-B846-9E99-564668E8129E}" type="datetimeFigureOut">
              <a:rPr lang="en-US" smtClean="0"/>
              <a:t>9/26/2023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07B119-958E-2841-8EFF-92750FFA808A}" type="slidenum">
              <a:rPr lang="en-US" smtClean="0"/>
              <a:t>‹#›</a:t>
            </a:fld>
            <a:endParaRPr lang="en-US"/>
          </a:p>
        </p:txBody>
      </p:sp>
    </p:spTree>
    <p:extLst>
      <p:ext uri="{BB962C8B-B14F-4D97-AF65-F5344CB8AC3E}">
        <p14:creationId xmlns:p14="http://schemas.microsoft.com/office/powerpoint/2010/main" val="227192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Welcome everybody! I’m from the Pet Education Partnership, a group of 8 charities who love animals! We’re going to talk to you today about what animals need to be happy and healthy and live their best lives.</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1</a:t>
            </a:fld>
            <a:endParaRPr lang="en-US"/>
          </a:p>
        </p:txBody>
      </p:sp>
    </p:spTree>
    <p:extLst>
      <p:ext uri="{BB962C8B-B14F-4D97-AF65-F5344CB8AC3E}">
        <p14:creationId xmlns:p14="http://schemas.microsoft.com/office/powerpoint/2010/main" val="311546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Do you know what a charity is? A charity is an </a:t>
            </a:r>
            <a:r>
              <a:rPr lang="en-US" sz="1200" b="0" i="0" u="none" strike="noStrike" kern="1200" dirty="0" err="1" smtClean="0">
                <a:solidFill>
                  <a:schemeClr val="tx1"/>
                </a:solidFill>
                <a:effectLst/>
                <a:latin typeface="+mn-lt"/>
                <a:ea typeface="+mn-ea"/>
                <a:cs typeface="+mn-cs"/>
              </a:rPr>
              <a:t>organisation</a:t>
            </a:r>
            <a:r>
              <a:rPr lang="en-US" sz="1200" b="0" i="0" u="none" strike="noStrike" kern="1200" dirty="0" smtClean="0">
                <a:solidFill>
                  <a:schemeClr val="tx1"/>
                </a:solidFill>
                <a:effectLst/>
                <a:latin typeface="+mn-lt"/>
                <a:ea typeface="+mn-ea"/>
                <a:cs typeface="+mn-cs"/>
              </a:rPr>
              <a:t> that helps people (or animals) in need of support. You may </a:t>
            </a:r>
            <a:r>
              <a:rPr lang="en-US" sz="1200" b="0" i="0" u="none" strike="noStrike" kern="1200" dirty="0" err="1" smtClean="0">
                <a:solidFill>
                  <a:schemeClr val="tx1"/>
                </a:solidFill>
                <a:effectLst/>
                <a:latin typeface="+mn-lt"/>
                <a:ea typeface="+mn-ea"/>
                <a:cs typeface="+mn-cs"/>
              </a:rPr>
              <a:t>recognise</a:t>
            </a:r>
            <a:r>
              <a:rPr lang="en-US" sz="1200" b="0" i="0" u="none" strike="noStrike" kern="1200" dirty="0" smtClean="0">
                <a:solidFill>
                  <a:schemeClr val="tx1"/>
                </a:solidFill>
                <a:effectLst/>
                <a:latin typeface="+mn-lt"/>
                <a:ea typeface="+mn-ea"/>
                <a:cs typeface="+mn-cs"/>
              </a:rPr>
              <a:t> some of the logos on this slide but can you name something that any of them do to help animals in need?</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2</a:t>
            </a:fld>
            <a:endParaRPr lang="en-US"/>
          </a:p>
        </p:txBody>
      </p:sp>
    </p:spTree>
    <p:extLst>
      <p:ext uri="{BB962C8B-B14F-4D97-AF65-F5344CB8AC3E}">
        <p14:creationId xmlns:p14="http://schemas.microsoft.com/office/powerpoint/2010/main" val="2511544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Our charities do lots of different things to help people and their pets: </a:t>
            </a:r>
            <a:endParaRPr lang="en-US" b="0" dirty="0" smtClean="0">
              <a:effectLst/>
            </a:endParaRPr>
          </a:p>
          <a:p>
            <a:pPr rtl="0"/>
            <a:r>
              <a:rPr lang="en-US" sz="1200" b="0" i="0" u="none" strike="noStrike" kern="1200" dirty="0" smtClean="0">
                <a:solidFill>
                  <a:schemeClr val="tx1"/>
                </a:solidFill>
                <a:effectLst/>
                <a:latin typeface="+mn-lt"/>
                <a:ea typeface="+mn-ea"/>
                <a:cs typeface="+mn-cs"/>
              </a:rPr>
              <a:t>Between us, we:</a:t>
            </a:r>
            <a:endParaRPr lang="en-US" b="0" dirty="0" smtClean="0">
              <a:effectLst/>
            </a:endParaRPr>
          </a:p>
          <a:p>
            <a:pPr rtl="0" fontAlgn="base"/>
            <a:r>
              <a:rPr lang="en-US" sz="1200" b="0" i="0" u="none" strike="noStrike" kern="1200" dirty="0" smtClean="0">
                <a:solidFill>
                  <a:schemeClr val="tx1"/>
                </a:solidFill>
                <a:effectLst/>
                <a:latin typeface="+mn-lt"/>
                <a:ea typeface="+mn-ea"/>
                <a:cs typeface="+mn-cs"/>
              </a:rPr>
              <a:t>Rescue pets who have been treated badly or who haven’t got a home</a:t>
            </a:r>
          </a:p>
          <a:p>
            <a:pPr rtl="0" fontAlgn="base"/>
            <a:r>
              <a:rPr lang="en-US" sz="1200" b="0" i="0" u="none" strike="noStrike" kern="1200" dirty="0" smtClean="0">
                <a:solidFill>
                  <a:schemeClr val="tx1"/>
                </a:solidFill>
                <a:effectLst/>
                <a:latin typeface="+mn-lt"/>
                <a:ea typeface="+mn-ea"/>
                <a:cs typeface="+mn-cs"/>
              </a:rPr>
              <a:t>Teach pet owners how to keep their pets happy and healthy so they can live </a:t>
            </a:r>
            <a:r>
              <a:rPr lang="en-US" sz="1200" b="0" i="0" u="none" strike="noStrike" kern="1200" dirty="0" err="1" smtClean="0">
                <a:solidFill>
                  <a:schemeClr val="tx1"/>
                </a:solidFill>
                <a:effectLst/>
                <a:latin typeface="+mn-lt"/>
                <a:ea typeface="+mn-ea"/>
                <a:cs typeface="+mn-cs"/>
              </a:rPr>
              <a:t>pawsome</a:t>
            </a:r>
            <a:r>
              <a:rPr lang="en-US" sz="1200" b="0" i="0" u="none" strike="noStrike" kern="1200" dirty="0" smtClean="0">
                <a:solidFill>
                  <a:schemeClr val="tx1"/>
                </a:solidFill>
                <a:effectLst/>
                <a:latin typeface="+mn-lt"/>
                <a:ea typeface="+mn-ea"/>
                <a:cs typeface="+mn-cs"/>
              </a:rPr>
              <a:t> lives</a:t>
            </a:r>
          </a:p>
          <a:p>
            <a:pPr rtl="0" fontAlgn="base"/>
            <a:r>
              <a:rPr lang="en-US" sz="1200" b="0" i="0" u="none" strike="noStrike" kern="1200" dirty="0" smtClean="0">
                <a:solidFill>
                  <a:schemeClr val="tx1"/>
                </a:solidFill>
                <a:effectLst/>
                <a:latin typeface="+mn-lt"/>
                <a:ea typeface="+mn-ea"/>
                <a:cs typeface="+mn-cs"/>
              </a:rPr>
              <a:t>Help pets when they’re poorly</a:t>
            </a:r>
          </a:p>
          <a:p>
            <a:pPr rtl="0" fontAlgn="base"/>
            <a:r>
              <a:rPr lang="en-US" sz="1200" b="0" i="0" u="none" strike="noStrike" kern="1200" dirty="0" smtClean="0">
                <a:solidFill>
                  <a:schemeClr val="tx1"/>
                </a:solidFill>
                <a:effectLst/>
                <a:latin typeface="+mn-lt"/>
                <a:ea typeface="+mn-ea"/>
                <a:cs typeface="+mn-cs"/>
              </a:rPr>
              <a:t>Find new loving homes for pets who are unhappy in their homes or haven’t got somewhere to live </a:t>
            </a:r>
          </a:p>
          <a:p>
            <a:pPr rtl="0" fontAlgn="base"/>
            <a:r>
              <a:rPr lang="en-US" sz="1200" b="0" i="0" u="none" strike="noStrike" kern="1200" dirty="0" smtClean="0">
                <a:solidFill>
                  <a:schemeClr val="tx1"/>
                </a:solidFill>
                <a:effectLst/>
                <a:latin typeface="+mn-lt"/>
                <a:ea typeface="+mn-ea"/>
                <a:cs typeface="+mn-cs"/>
              </a:rPr>
              <a:t>Offer any other support pets and their families may need</a:t>
            </a:r>
          </a:p>
          <a:p>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3</a:t>
            </a:fld>
            <a:endParaRPr lang="en-US"/>
          </a:p>
        </p:txBody>
      </p:sp>
    </p:spTree>
    <p:extLst>
      <p:ext uri="{BB962C8B-B14F-4D97-AF65-F5344CB8AC3E}">
        <p14:creationId xmlns:p14="http://schemas.microsoft.com/office/powerpoint/2010/main" val="1695325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I want you to have a think about what you need to be happy and healthy. Your teacher will ask you to name a few things and then we’ll have a look at some answers on the next slide. </a:t>
            </a:r>
            <a:endParaRPr lang="en-GB" dirty="0" smtClean="0"/>
          </a:p>
          <a:p>
            <a:endParaRPr lang="en-GB" dirty="0" smtClean="0"/>
          </a:p>
          <a:p>
            <a:r>
              <a:rPr lang="en-GB" dirty="0" smtClean="0"/>
              <a:t>(top</a:t>
            </a:r>
            <a:r>
              <a:rPr lang="en-GB" baseline="0" dirty="0" smtClean="0"/>
              <a:t> left-right): Home, Exercise, Play</a:t>
            </a:r>
          </a:p>
          <a:p>
            <a:r>
              <a:rPr lang="en-GB" baseline="0" dirty="0" smtClean="0"/>
              <a:t>(bottom left-right): Friends, Healthcare, Food</a:t>
            </a:r>
          </a:p>
          <a:p>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4</a:t>
            </a:fld>
            <a:endParaRPr lang="en-US"/>
          </a:p>
        </p:txBody>
      </p:sp>
    </p:spTree>
    <p:extLst>
      <p:ext uri="{BB962C8B-B14F-4D97-AF65-F5344CB8AC3E}">
        <p14:creationId xmlns:p14="http://schemas.microsoft.com/office/powerpoint/2010/main" val="215052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So let’s have a look at some of the things we need to be happy and healthy:</a:t>
            </a:r>
            <a:endParaRPr lang="en-US" b="0" dirty="0" smtClean="0">
              <a:effectLst/>
            </a:endParaRPr>
          </a:p>
          <a:p>
            <a:pPr rtl="0" fontAlgn="base"/>
            <a:r>
              <a:rPr lang="en-US" sz="1200" b="0" i="0" u="none" strike="noStrike" kern="1200" dirty="0" smtClean="0">
                <a:solidFill>
                  <a:schemeClr val="tx1"/>
                </a:solidFill>
                <a:effectLst/>
                <a:latin typeface="+mn-lt"/>
                <a:ea typeface="+mn-ea"/>
                <a:cs typeface="+mn-cs"/>
              </a:rPr>
              <a:t>A home – everyone needs somewhere warm and safe to live</a:t>
            </a:r>
          </a:p>
          <a:p>
            <a:pPr rtl="0" fontAlgn="base"/>
            <a:r>
              <a:rPr lang="en-US" sz="1200" b="0" i="0" u="none" strike="noStrike" kern="1200" dirty="0" smtClean="0">
                <a:solidFill>
                  <a:schemeClr val="tx1"/>
                </a:solidFill>
                <a:effectLst/>
                <a:latin typeface="+mn-lt"/>
                <a:ea typeface="+mn-ea"/>
                <a:cs typeface="+mn-cs"/>
              </a:rPr>
              <a:t>Friends – I’m sure you have lots of friends who are there when you need them, to talk to, to play with or to keep you company.</a:t>
            </a:r>
          </a:p>
          <a:p>
            <a:pPr rtl="0" fontAlgn="base"/>
            <a:r>
              <a:rPr lang="en-US" sz="1200" b="0" i="0" u="none" strike="noStrike" kern="1200" dirty="0" smtClean="0">
                <a:solidFill>
                  <a:schemeClr val="tx1"/>
                </a:solidFill>
                <a:effectLst/>
                <a:latin typeface="+mn-lt"/>
                <a:ea typeface="+mn-ea"/>
                <a:cs typeface="+mn-cs"/>
              </a:rPr>
              <a:t>The freedom to make choices and have space when needed - we all need space sometimes</a:t>
            </a:r>
          </a:p>
          <a:p>
            <a:pPr rtl="0" fontAlgn="base"/>
            <a:r>
              <a:rPr lang="en-US" sz="1200" b="0" i="0" u="none" strike="noStrike" kern="1200" dirty="0" smtClean="0">
                <a:solidFill>
                  <a:schemeClr val="tx1"/>
                </a:solidFill>
                <a:effectLst/>
                <a:latin typeface="+mn-lt"/>
                <a:ea typeface="+mn-ea"/>
                <a:cs typeface="+mn-cs"/>
              </a:rPr>
              <a:t>Healthy food – we need a balanced diet that includes fruit and vegetables, although we all deserve the occasional small treat</a:t>
            </a:r>
          </a:p>
          <a:p>
            <a:pPr rtl="0" fontAlgn="base"/>
            <a:r>
              <a:rPr lang="en-US" sz="1200" b="0" i="0" u="none" strike="noStrike" kern="1200" dirty="0" smtClean="0">
                <a:solidFill>
                  <a:schemeClr val="tx1"/>
                </a:solidFill>
                <a:effectLst/>
                <a:latin typeface="+mn-lt"/>
                <a:ea typeface="+mn-ea"/>
                <a:cs typeface="+mn-cs"/>
              </a:rPr>
              <a:t>Clean water – all humans need to drink to stay alive</a:t>
            </a:r>
          </a:p>
          <a:p>
            <a:pPr rtl="0" fontAlgn="base"/>
            <a:r>
              <a:rPr lang="en-US" sz="1200" b="0" i="0" u="none" strike="noStrike" kern="1200" dirty="0" smtClean="0">
                <a:solidFill>
                  <a:schemeClr val="tx1"/>
                </a:solidFill>
                <a:effectLst/>
                <a:latin typeface="+mn-lt"/>
                <a:ea typeface="+mn-ea"/>
                <a:cs typeface="+mn-cs"/>
              </a:rPr>
              <a:t>Exercise – regular physical activity has lots of benefits – not only does it help our bodies, including our bones and muscles, it also helps improve our mood</a:t>
            </a:r>
          </a:p>
          <a:p>
            <a:pPr rtl="0" fontAlgn="base"/>
            <a:r>
              <a:rPr lang="en-US" sz="1200" b="0" i="0" u="none" strike="noStrike" kern="1200" dirty="0" smtClean="0">
                <a:solidFill>
                  <a:schemeClr val="tx1"/>
                </a:solidFill>
                <a:effectLst/>
                <a:latin typeface="+mn-lt"/>
                <a:ea typeface="+mn-ea"/>
                <a:cs typeface="+mn-cs"/>
              </a:rPr>
              <a:t>Toys and games – playing keeps our brains busy, makes us feel happy , helps us make new friends and can even help us learn new things.</a:t>
            </a:r>
          </a:p>
          <a:p>
            <a:pPr rtl="0" fontAlgn="base"/>
            <a:r>
              <a:rPr lang="en-US" sz="1200" b="0" i="0" u="none" strike="noStrike" kern="1200" dirty="0" smtClean="0">
                <a:solidFill>
                  <a:schemeClr val="tx1"/>
                </a:solidFill>
                <a:effectLst/>
                <a:latin typeface="+mn-lt"/>
                <a:ea typeface="+mn-ea"/>
                <a:cs typeface="+mn-cs"/>
              </a:rPr>
              <a:t>Health care - access to medical support, when needed</a:t>
            </a:r>
          </a:p>
          <a:p>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5</a:t>
            </a:fld>
            <a:endParaRPr lang="en-US"/>
          </a:p>
        </p:txBody>
      </p:sp>
    </p:spTree>
    <p:extLst>
      <p:ext uri="{BB962C8B-B14F-4D97-AF65-F5344CB8AC3E}">
        <p14:creationId xmlns:p14="http://schemas.microsoft.com/office/powerpoint/2010/main" val="1100739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What about our pets? Do you think they need similar things to us? Let’s think of some the things that they need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effectLst/>
            </a:endParaRPr>
          </a:p>
          <a:p>
            <a:r>
              <a:rPr lang="en-GB" dirty="0" smtClean="0"/>
              <a:t>(top</a:t>
            </a:r>
            <a:r>
              <a:rPr lang="en-GB" baseline="0" dirty="0" smtClean="0"/>
              <a:t> left-right): Home, Exercise, Play</a:t>
            </a:r>
          </a:p>
          <a:p>
            <a:r>
              <a:rPr lang="en-GB" baseline="0" dirty="0" smtClean="0"/>
              <a:t>(bottom left-right): Friends, Healthcare, Food</a:t>
            </a:r>
          </a:p>
          <a:p>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6</a:t>
            </a:fld>
            <a:endParaRPr lang="en-US"/>
          </a:p>
        </p:txBody>
      </p:sp>
    </p:spTree>
    <p:extLst>
      <p:ext uri="{BB962C8B-B14F-4D97-AF65-F5344CB8AC3E}">
        <p14:creationId xmlns:p14="http://schemas.microsoft.com/office/powerpoint/2010/main" val="3808633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Now that you’ve had a chance to have a think , let’s take a look at some answers:</a:t>
            </a:r>
            <a:endParaRPr lang="en-US" b="0" dirty="0" smtClean="0">
              <a:effectLst/>
            </a:endParaRPr>
          </a:p>
          <a:p>
            <a:pPr rtl="0" fontAlgn="base"/>
            <a:r>
              <a:rPr lang="en-US" sz="1200" b="0" i="0" u="none" strike="noStrike" kern="1200" dirty="0" smtClean="0">
                <a:solidFill>
                  <a:schemeClr val="tx1"/>
                </a:solidFill>
                <a:effectLst/>
                <a:latin typeface="+mn-lt"/>
                <a:ea typeface="+mn-ea"/>
                <a:cs typeface="+mn-cs"/>
              </a:rPr>
              <a:t>A home – Animals need a safe, comfortable, and suitable place to live.</a:t>
            </a:r>
          </a:p>
          <a:p>
            <a:pPr rtl="0" fontAlgn="base"/>
            <a:r>
              <a:rPr lang="en-US" sz="1200" b="0" i="0" u="none" strike="noStrike" kern="1200" dirty="0" smtClean="0">
                <a:solidFill>
                  <a:schemeClr val="tx1"/>
                </a:solidFill>
                <a:effectLst/>
                <a:latin typeface="+mn-lt"/>
                <a:ea typeface="+mn-ea"/>
                <a:cs typeface="+mn-cs"/>
              </a:rPr>
              <a:t>Friends – Some animals like to live with friends, but others prefer space to live on their own.</a:t>
            </a:r>
          </a:p>
          <a:p>
            <a:pPr rtl="0" fontAlgn="base"/>
            <a:r>
              <a:rPr lang="en-US" sz="1200" b="0" i="0" u="none" strike="noStrike" kern="1200" dirty="0" smtClean="0">
                <a:solidFill>
                  <a:schemeClr val="tx1"/>
                </a:solidFill>
                <a:effectLst/>
                <a:latin typeface="+mn-lt"/>
                <a:ea typeface="+mn-ea"/>
                <a:cs typeface="+mn-cs"/>
              </a:rPr>
              <a:t>The freedom to make choices and have space when needed – Animals need the opportunity to behave in ways that are natural to them, and to have choices about when and where to do that.</a:t>
            </a:r>
          </a:p>
          <a:p>
            <a:pPr rtl="0" fontAlgn="base"/>
            <a:r>
              <a:rPr lang="en-US" sz="1200" b="0" i="0" u="none" strike="noStrike" kern="1200" dirty="0" smtClean="0">
                <a:solidFill>
                  <a:schemeClr val="tx1"/>
                </a:solidFill>
                <a:effectLst/>
                <a:latin typeface="+mn-lt"/>
                <a:ea typeface="+mn-ea"/>
                <a:cs typeface="+mn-cs"/>
              </a:rPr>
              <a:t>Healthy food &amp; Clean water– Animals need the right amount of healthy and suitable food, and access to fresh, clean water at all times.</a:t>
            </a:r>
          </a:p>
          <a:p>
            <a:pPr rtl="0" fontAlgn="base"/>
            <a:r>
              <a:rPr lang="en-US" sz="1200" b="0" i="0" u="none" strike="noStrike" kern="1200" dirty="0" smtClean="0">
                <a:solidFill>
                  <a:schemeClr val="tx1"/>
                </a:solidFill>
                <a:effectLst/>
                <a:latin typeface="+mn-lt"/>
                <a:ea typeface="+mn-ea"/>
                <a:cs typeface="+mn-cs"/>
              </a:rPr>
              <a:t>Exercise – pets need exercise, just like we do to stay fit and healthy, and maintain a healthy weight</a:t>
            </a:r>
          </a:p>
          <a:p>
            <a:pPr rtl="0" fontAlgn="base"/>
            <a:r>
              <a:rPr lang="en-US" sz="1200" b="0" i="0" u="none" strike="noStrike" kern="1200" dirty="0" smtClean="0">
                <a:solidFill>
                  <a:schemeClr val="tx1"/>
                </a:solidFill>
                <a:effectLst/>
                <a:latin typeface="+mn-lt"/>
                <a:ea typeface="+mn-ea"/>
                <a:cs typeface="+mn-cs"/>
              </a:rPr>
              <a:t>Toys and games – playing can make animals feel happy and helps animals learn new skills.</a:t>
            </a:r>
          </a:p>
          <a:p>
            <a:pPr rtl="0" fontAlgn="base"/>
            <a:r>
              <a:rPr lang="en-US" sz="1200" b="0" i="0" u="none" strike="noStrike" kern="1200" dirty="0" smtClean="0">
                <a:solidFill>
                  <a:schemeClr val="tx1"/>
                </a:solidFill>
                <a:effectLst/>
                <a:latin typeface="+mn-lt"/>
                <a:ea typeface="+mn-ea"/>
                <a:cs typeface="+mn-cs"/>
              </a:rPr>
              <a:t>Health care - Animals need protection from pain, harm and suffering, with the right help from people when needed.</a:t>
            </a:r>
          </a:p>
          <a:p>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7</a:t>
            </a:fld>
            <a:endParaRPr lang="en-US"/>
          </a:p>
        </p:txBody>
      </p:sp>
    </p:spTree>
    <p:extLst>
      <p:ext uri="{BB962C8B-B14F-4D97-AF65-F5344CB8AC3E}">
        <p14:creationId xmlns:p14="http://schemas.microsoft.com/office/powerpoint/2010/main" val="187549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Do you want to see a video of animals living their best lives? See if you can guess what each animal is doing in the video</a:t>
            </a:r>
          </a:p>
          <a:p>
            <a:endParaRPr lang="en-US" sz="1200" b="0" i="0" u="none" strike="noStrike" kern="1200" dirty="0" smtClean="0">
              <a:solidFill>
                <a:schemeClr val="tx1"/>
              </a:solidFill>
              <a:effectLst/>
              <a:latin typeface="+mn-lt"/>
              <a:ea typeface="+mn-ea"/>
              <a:cs typeface="+mn-cs"/>
            </a:endParaRPr>
          </a:p>
          <a:p>
            <a:r>
              <a:rPr lang="en-GB" dirty="0" smtClean="0"/>
              <a:t>https://youtu.be/MFHnkVvdU5s </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8</a:t>
            </a:fld>
            <a:endParaRPr lang="en-US"/>
          </a:p>
        </p:txBody>
      </p:sp>
    </p:spTree>
    <p:extLst>
      <p:ext uri="{BB962C8B-B14F-4D97-AF65-F5344CB8AC3E}">
        <p14:creationId xmlns:p14="http://schemas.microsoft.com/office/powerpoint/2010/main" val="2021012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What do you think would happen if pets didn’t have the things they need? Your teacher will ask you for some answers so put your hand up if you have an idea.</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9</a:t>
            </a:fld>
            <a:endParaRPr lang="en-US"/>
          </a:p>
        </p:txBody>
      </p:sp>
    </p:spTree>
    <p:extLst>
      <p:ext uri="{BB962C8B-B14F-4D97-AF65-F5344CB8AC3E}">
        <p14:creationId xmlns:p14="http://schemas.microsoft.com/office/powerpoint/2010/main" val="2763583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I want you to close your eyes and imagine how an animal might feel if they don’t have these things. </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10</a:t>
            </a:fld>
            <a:endParaRPr lang="en-US"/>
          </a:p>
        </p:txBody>
      </p:sp>
    </p:spTree>
    <p:extLst>
      <p:ext uri="{BB962C8B-B14F-4D97-AF65-F5344CB8AC3E}">
        <p14:creationId xmlns:p14="http://schemas.microsoft.com/office/powerpoint/2010/main" val="388925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Why do the feelings of animals matter? Animals have the ability to experience feelings and sensations, and have personalities and preferences – just like we do. They deserve care, concern, kindness and respect as well as </a:t>
            </a:r>
            <a:r>
              <a:rPr lang="en-US" sz="1200" b="0" i="1" u="none" strike="noStrike" kern="1200" dirty="0" smtClean="0">
                <a:solidFill>
                  <a:schemeClr val="tx1"/>
                </a:solidFill>
                <a:effectLst/>
                <a:latin typeface="+mn-lt"/>
                <a:ea typeface="+mn-ea"/>
                <a:cs typeface="+mn-cs"/>
              </a:rPr>
              <a:t>safe and positive experiences so that they can live their best lives and feel happy. I hope you agree.</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11</a:t>
            </a:fld>
            <a:endParaRPr lang="en-US"/>
          </a:p>
        </p:txBody>
      </p:sp>
    </p:spTree>
    <p:extLst>
      <p:ext uri="{BB962C8B-B14F-4D97-AF65-F5344CB8AC3E}">
        <p14:creationId xmlns:p14="http://schemas.microsoft.com/office/powerpoint/2010/main" val="124249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Now I’m going to pass over to Donna who is going to show you some signs to help you remember what our pets need.</a:t>
            </a:r>
          </a:p>
          <a:p>
            <a:pPr rtl="0"/>
            <a:endParaRPr lang="en-US" sz="1200" b="0" i="0" u="none" strike="noStrike" kern="1200" dirty="0" smtClean="0">
              <a:solidFill>
                <a:schemeClr val="tx1"/>
              </a:solidFill>
              <a:effectLst/>
              <a:latin typeface="+mn-lt"/>
              <a:ea typeface="+mn-ea"/>
              <a:cs typeface="+mn-cs"/>
            </a:endParaRPr>
          </a:p>
          <a:p>
            <a:pPr rtl="0"/>
            <a:r>
              <a:rPr lang="en-US" b="0" dirty="0" smtClean="0">
                <a:effectLst/>
              </a:rPr>
              <a:t>https://youtu.be/4kfJ_hvtjzM</a:t>
            </a: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Weren’t they amazing? Why not ask your teacher to play the video again and pause after each sign so that you can learn them. </a:t>
            </a:r>
            <a:endParaRPr lang="en-US" b="0" dirty="0" smtClean="0">
              <a:effectLst/>
            </a:endParaRPr>
          </a:p>
          <a:p>
            <a:r>
              <a:rPr lang="en-US" dirty="0" smtClean="0"/>
              <a:t/>
            </a:r>
            <a:br>
              <a:rPr lang="en-US" dirty="0" smtClean="0"/>
            </a:b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12</a:t>
            </a:fld>
            <a:endParaRPr lang="en-US"/>
          </a:p>
        </p:txBody>
      </p:sp>
    </p:spTree>
    <p:extLst>
      <p:ext uri="{BB962C8B-B14F-4D97-AF65-F5344CB8AC3E}">
        <p14:creationId xmlns:p14="http://schemas.microsoft.com/office/powerpoint/2010/main" val="2098217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We’re looking forward to seeing you at our event on 4th October. Join us in celebrating World Animal Day and learn more about animal feelings.</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Thank you for</a:t>
            </a:r>
            <a:r>
              <a:rPr lang="en-US" sz="1200" b="0" i="0" u="none" strike="noStrike" kern="1200" baseline="0" dirty="0" smtClean="0">
                <a:solidFill>
                  <a:schemeClr val="tx1"/>
                </a:solidFill>
                <a:effectLst/>
                <a:latin typeface="+mn-lt"/>
                <a:ea typeface="+mn-ea"/>
                <a:cs typeface="+mn-cs"/>
              </a:rPr>
              <a:t> listening! </a:t>
            </a:r>
          </a:p>
          <a:p>
            <a:endParaRPr lang="en-US" sz="1200" b="0" i="0" u="none" strike="noStrike"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effectLst/>
                <a:latin typeface="+mn-lt"/>
                <a:ea typeface="+mn-ea"/>
                <a:cs typeface="+mn-cs"/>
              </a:rPr>
              <a:t>Event link: https://www.eventbrite.co.uk/e/world-animal-day-me-tickets-641180336647?aff=PEPWebsite </a:t>
            </a:r>
            <a:endParaRPr lang="en-GB" dirty="0"/>
          </a:p>
        </p:txBody>
      </p:sp>
      <p:sp>
        <p:nvSpPr>
          <p:cNvPr id="4" name="Slide Number Placeholder 3"/>
          <p:cNvSpPr>
            <a:spLocks noGrp="1"/>
          </p:cNvSpPr>
          <p:nvPr>
            <p:ph type="sldNum" sz="quarter" idx="10"/>
          </p:nvPr>
        </p:nvSpPr>
        <p:spPr/>
        <p:txBody>
          <a:bodyPr/>
          <a:lstStyle/>
          <a:p>
            <a:fld id="{A307B119-958E-2841-8EFF-92750FFA808A}" type="slidenum">
              <a:rPr lang="en-US" smtClean="0"/>
              <a:t>13</a:t>
            </a:fld>
            <a:endParaRPr lang="en-US"/>
          </a:p>
        </p:txBody>
      </p:sp>
    </p:spTree>
    <p:extLst>
      <p:ext uri="{BB962C8B-B14F-4D97-AF65-F5344CB8AC3E}">
        <p14:creationId xmlns:p14="http://schemas.microsoft.com/office/powerpoint/2010/main" val="43870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467345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55568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86889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680244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85978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311948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16497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73784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818397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32513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649709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242049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715097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40975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149207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188190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4039096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4020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519868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503257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80108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069626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710704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642028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893313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503320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5292167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402475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867140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569536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885525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7521449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424688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597748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838257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9180386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5526136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5874960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46424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1018939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7456528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8093615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9379249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860624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580326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6991506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7225771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343850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056956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0712296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524926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6503695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8706818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1348502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560234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1791488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0224218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1550364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5381123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807696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6199243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286673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6055879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9110909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0519945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4894993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961669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7608661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0771109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0760242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9835318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2102653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Title 12">
            <a:extLst>
              <a:ext uri="{FF2B5EF4-FFF2-40B4-BE49-F238E27FC236}">
                <a16:creationId xmlns:a16="http://schemas.microsoft.com/office/drawing/2014/main" id="{04EF064D-8720-58B0-44AC-F846D066047C}"/>
              </a:ext>
            </a:extLst>
          </p:cNvPr>
          <p:cNvSpPr>
            <a:spLocks noGrp="1"/>
          </p:cNvSpPr>
          <p:nvPr>
            <p:ph type="title"/>
          </p:nvPr>
        </p:nvSpPr>
        <p:spPr>
          <a:xfrm>
            <a:off x="1524000" y="2503488"/>
            <a:ext cx="9144000" cy="893519"/>
          </a:xfrm>
        </p:spPr>
        <p:txBody>
          <a:bodyPr/>
          <a:lstStyle>
            <a:lvl1pPr algn="ctr">
              <a:defRPr/>
            </a:lvl1pPr>
          </a:lstStyle>
          <a:p>
            <a:r>
              <a:rPr lang="en-GB"/>
              <a:t>Click to edit Master title style</a:t>
            </a:r>
            <a:endParaRPr lang="en-US"/>
          </a:p>
        </p:txBody>
      </p:sp>
      <p:sp>
        <p:nvSpPr>
          <p:cNvPr id="17" name="Date Placeholder 16">
            <a:extLst>
              <a:ext uri="{FF2B5EF4-FFF2-40B4-BE49-F238E27FC236}">
                <a16:creationId xmlns:a16="http://schemas.microsoft.com/office/drawing/2014/main" id="{BC4DFA17-9A99-632A-1C03-F2FF47E0E0E0}"/>
              </a:ext>
            </a:extLst>
          </p:cNvPr>
          <p:cNvSpPr>
            <a:spLocks noGrp="1"/>
          </p:cNvSpPr>
          <p:nvPr>
            <p:ph type="dt" sz="half" idx="10"/>
          </p:nvPr>
        </p:nvSpPr>
        <p:spPr/>
        <p:txBody>
          <a:bodyPr/>
          <a:lstStyle/>
          <a:p>
            <a:r>
              <a:rPr lang="en-GB"/>
              <a:t>03/05/2023</a:t>
            </a:r>
            <a:endParaRPr lang="en-US" dirty="0"/>
          </a:p>
        </p:txBody>
      </p:sp>
      <p:sp>
        <p:nvSpPr>
          <p:cNvPr id="18" name="Footer Placeholder 17">
            <a:extLst>
              <a:ext uri="{FF2B5EF4-FFF2-40B4-BE49-F238E27FC236}">
                <a16:creationId xmlns:a16="http://schemas.microsoft.com/office/drawing/2014/main" id="{0D33C576-2A60-D3CF-7FC8-28EB303EB6DE}"/>
              </a:ext>
            </a:extLst>
          </p:cNvPr>
          <p:cNvSpPr>
            <a:spLocks noGrp="1"/>
          </p:cNvSpPr>
          <p:nvPr>
            <p:ph type="ftr" sz="quarter" idx="11"/>
          </p:nvPr>
        </p:nvSpPr>
        <p:spPr/>
        <p:txBody>
          <a:bodyPr/>
          <a:lstStyle/>
          <a:p>
            <a:endParaRPr lang="en-US" dirty="0"/>
          </a:p>
        </p:txBody>
      </p:sp>
      <p:sp>
        <p:nvSpPr>
          <p:cNvPr id="19" name="Slide Number Placeholder 18">
            <a:extLst>
              <a:ext uri="{FF2B5EF4-FFF2-40B4-BE49-F238E27FC236}">
                <a16:creationId xmlns:a16="http://schemas.microsoft.com/office/drawing/2014/main" id="{BA59EC0B-A480-912D-9153-5158D3C54FCD}"/>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727679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e Placeholder 9">
            <a:extLst>
              <a:ext uri="{FF2B5EF4-FFF2-40B4-BE49-F238E27FC236}">
                <a16:creationId xmlns:a16="http://schemas.microsoft.com/office/drawing/2014/main" id="{636DC294-897E-1F28-660E-BD305676AC24}"/>
              </a:ext>
            </a:extLst>
          </p:cNvPr>
          <p:cNvSpPr>
            <a:spLocks noGrp="1"/>
          </p:cNvSpPr>
          <p:nvPr>
            <p:ph type="dt" sz="half" idx="10"/>
          </p:nvPr>
        </p:nvSpPr>
        <p:spPr/>
        <p:txBody>
          <a:bodyPr/>
          <a:lstStyle/>
          <a:p>
            <a:r>
              <a:rPr lang="en-GB"/>
              <a:t>03/05/2023</a:t>
            </a:r>
            <a:endParaRPr lang="en-US" dirty="0"/>
          </a:p>
        </p:txBody>
      </p:sp>
      <p:sp>
        <p:nvSpPr>
          <p:cNvPr id="11" name="Footer Placeholder 10">
            <a:extLst>
              <a:ext uri="{FF2B5EF4-FFF2-40B4-BE49-F238E27FC236}">
                <a16:creationId xmlns:a16="http://schemas.microsoft.com/office/drawing/2014/main" id="{F17D8992-7833-E965-457C-F8A71F207282}"/>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32CC60BA-39F3-F809-6A7C-36C070A26059}"/>
              </a:ext>
            </a:extLst>
          </p:cNvPr>
          <p:cNvSpPr>
            <a:spLocks noGrp="1"/>
          </p:cNvSpPr>
          <p:nvPr>
            <p:ph type="sldNum" sz="quarter" idx="12"/>
          </p:nvPr>
        </p:nvSpPr>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8290909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5319" y="1718268"/>
            <a:ext cx="9706708" cy="2844207"/>
          </a:xfrm>
        </p:spPr>
        <p:txBody>
          <a:bodyPr anchor="b">
            <a:normAutofit/>
          </a:bodyPr>
          <a:lstStyle>
            <a:lvl1pPr>
              <a:defRPr sz="4800"/>
            </a:lvl1pPr>
          </a:lstStyle>
          <a:p>
            <a:r>
              <a:rPr lang="en-GB" dirty="0"/>
              <a:t>Click to edit Master title style</a:t>
            </a:r>
            <a:endParaRPr lang="en-US" dirty="0"/>
          </a:p>
        </p:txBody>
      </p:sp>
      <p:sp>
        <p:nvSpPr>
          <p:cNvPr id="3" name="Text Placeholder 2"/>
          <p:cNvSpPr>
            <a:spLocks noGrp="1"/>
          </p:cNvSpPr>
          <p:nvPr>
            <p:ph type="body" idx="1"/>
          </p:nvPr>
        </p:nvSpPr>
        <p:spPr>
          <a:xfrm>
            <a:off x="1105318" y="4672484"/>
            <a:ext cx="9706709" cy="13163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0" name="Date Placeholder 16">
            <a:extLst>
              <a:ext uri="{FF2B5EF4-FFF2-40B4-BE49-F238E27FC236}">
                <a16:creationId xmlns:a16="http://schemas.microsoft.com/office/drawing/2014/main" id="{F61C4C4F-5496-5521-07C5-C0015D6778A3}"/>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98ADF080-43AC-22A7-38F7-2FFD59EC2FBB}"/>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0D4322D7-3BD6-1AA6-1432-A418291AF5DB}"/>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1290961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25416" y="1825625"/>
            <a:ext cx="454422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5990074" y="1825625"/>
            <a:ext cx="4921180" cy="423520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Date Placeholder 16">
            <a:extLst>
              <a:ext uri="{FF2B5EF4-FFF2-40B4-BE49-F238E27FC236}">
                <a16:creationId xmlns:a16="http://schemas.microsoft.com/office/drawing/2014/main" id="{99E960F6-40E5-2F28-6570-830264F3C12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6BF94105-C88C-EA84-9B57-47772D964129}"/>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00470E56-33C6-313B-A07D-6BFB5D7156AC}"/>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1117432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25415" y="1770743"/>
            <a:ext cx="4872160"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5415" y="2585129"/>
            <a:ext cx="4872160" cy="3432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770741"/>
            <a:ext cx="4780503"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85127"/>
            <a:ext cx="4780503" cy="343261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290CC8C6-B76D-9886-8A33-0BD61A466B1F}"/>
              </a:ext>
            </a:extLst>
          </p:cNvPr>
          <p:cNvSpPr>
            <a:spLocks noGrp="1"/>
          </p:cNvSpPr>
          <p:nvPr>
            <p:ph type="title"/>
          </p:nvPr>
        </p:nvSpPr>
        <p:spPr>
          <a:xfrm>
            <a:off x="1125415" y="797169"/>
            <a:ext cx="9823940" cy="893519"/>
          </a:xfrm>
        </p:spPr>
        <p:txBody>
          <a:bodyPr/>
          <a:lstStyle/>
          <a:p>
            <a:r>
              <a:rPr lang="en-GB"/>
              <a:t>Click to edit Master title style</a:t>
            </a:r>
            <a:endParaRPr lang="en-US" dirty="0"/>
          </a:p>
        </p:txBody>
      </p:sp>
      <p:sp>
        <p:nvSpPr>
          <p:cNvPr id="14" name="Date Placeholder 16">
            <a:extLst>
              <a:ext uri="{FF2B5EF4-FFF2-40B4-BE49-F238E27FC236}">
                <a16:creationId xmlns:a16="http://schemas.microsoft.com/office/drawing/2014/main" id="{AFE5A451-E3E1-8D3A-55DC-00E6BBFFCBE7}"/>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5" name="Footer Placeholder 17">
            <a:extLst>
              <a:ext uri="{FF2B5EF4-FFF2-40B4-BE49-F238E27FC236}">
                <a16:creationId xmlns:a16="http://schemas.microsoft.com/office/drawing/2014/main" id="{854F0F5D-4D35-C1A5-68F1-4E3845525E14}"/>
              </a:ext>
            </a:extLst>
          </p:cNvPr>
          <p:cNvSpPr>
            <a:spLocks noGrp="1"/>
          </p:cNvSpPr>
          <p:nvPr>
            <p:ph type="ftr" sz="quarter" idx="11"/>
          </p:nvPr>
        </p:nvSpPr>
        <p:spPr>
          <a:xfrm>
            <a:off x="5067300" y="6356350"/>
            <a:ext cx="3383364" cy="365125"/>
          </a:xfrm>
        </p:spPr>
        <p:txBody>
          <a:bodyPr/>
          <a:lstStyle/>
          <a:p>
            <a:endParaRPr lang="en-US" dirty="0"/>
          </a:p>
        </p:txBody>
      </p:sp>
      <p:sp>
        <p:nvSpPr>
          <p:cNvPr id="16" name="Slide Number Placeholder 18">
            <a:extLst>
              <a:ext uri="{FF2B5EF4-FFF2-40B4-BE49-F238E27FC236}">
                <a16:creationId xmlns:a16="http://schemas.microsoft.com/office/drawing/2014/main" id="{91112806-D406-AF25-14CA-679E4C72F812}"/>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9130705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9" name="Date Placeholder 16">
            <a:extLst>
              <a:ext uri="{FF2B5EF4-FFF2-40B4-BE49-F238E27FC236}">
                <a16:creationId xmlns:a16="http://schemas.microsoft.com/office/drawing/2014/main" id="{E741F250-208C-EDBE-882B-0C59D2B61BD4}"/>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0" name="Footer Placeholder 17">
            <a:extLst>
              <a:ext uri="{FF2B5EF4-FFF2-40B4-BE49-F238E27FC236}">
                <a16:creationId xmlns:a16="http://schemas.microsoft.com/office/drawing/2014/main" id="{2AFEE60D-82A0-C624-557B-989C90BE6C73}"/>
              </a:ext>
            </a:extLst>
          </p:cNvPr>
          <p:cNvSpPr>
            <a:spLocks noGrp="1"/>
          </p:cNvSpPr>
          <p:nvPr>
            <p:ph type="ftr" sz="quarter" idx="11"/>
          </p:nvPr>
        </p:nvSpPr>
        <p:spPr>
          <a:xfrm>
            <a:off x="5067300" y="6356350"/>
            <a:ext cx="3383364" cy="365125"/>
          </a:xfrm>
        </p:spPr>
        <p:txBody>
          <a:bodyPr/>
          <a:lstStyle/>
          <a:p>
            <a:endParaRPr lang="en-US" dirty="0"/>
          </a:p>
        </p:txBody>
      </p:sp>
      <p:sp>
        <p:nvSpPr>
          <p:cNvPr id="11" name="Slide Number Placeholder 18">
            <a:extLst>
              <a:ext uri="{FF2B5EF4-FFF2-40B4-BE49-F238E27FC236}">
                <a16:creationId xmlns:a16="http://schemas.microsoft.com/office/drawing/2014/main" id="{6E0C9DDE-7111-48B7-04F0-393C4C048D40}"/>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049090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16">
            <a:extLst>
              <a:ext uri="{FF2B5EF4-FFF2-40B4-BE49-F238E27FC236}">
                <a16:creationId xmlns:a16="http://schemas.microsoft.com/office/drawing/2014/main" id="{561D3733-4C83-6414-91CC-8FD1DF4C50D5}"/>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9" name="Footer Placeholder 17">
            <a:extLst>
              <a:ext uri="{FF2B5EF4-FFF2-40B4-BE49-F238E27FC236}">
                <a16:creationId xmlns:a16="http://schemas.microsoft.com/office/drawing/2014/main" id="{9BF1AF41-1916-311C-A98A-9FE2249E32C4}"/>
              </a:ext>
            </a:extLst>
          </p:cNvPr>
          <p:cNvSpPr>
            <a:spLocks noGrp="1"/>
          </p:cNvSpPr>
          <p:nvPr>
            <p:ph type="ftr" sz="quarter" idx="11"/>
          </p:nvPr>
        </p:nvSpPr>
        <p:spPr>
          <a:xfrm>
            <a:off x="5067300" y="6356350"/>
            <a:ext cx="3383364" cy="365125"/>
          </a:xfrm>
        </p:spPr>
        <p:txBody>
          <a:bodyPr/>
          <a:lstStyle/>
          <a:p>
            <a:endParaRPr lang="en-US" dirty="0"/>
          </a:p>
        </p:txBody>
      </p:sp>
      <p:sp>
        <p:nvSpPr>
          <p:cNvPr id="10" name="Slide Number Placeholder 18">
            <a:extLst>
              <a:ext uri="{FF2B5EF4-FFF2-40B4-BE49-F238E27FC236}">
                <a16:creationId xmlns:a16="http://schemas.microsoft.com/office/drawing/2014/main" id="{BC97B07A-E27C-9B18-3A65-3319D67F1A4D}"/>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9376125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996961" y="995363"/>
            <a:ext cx="579496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Date Placeholder 16">
            <a:extLst>
              <a:ext uri="{FF2B5EF4-FFF2-40B4-BE49-F238E27FC236}">
                <a16:creationId xmlns:a16="http://schemas.microsoft.com/office/drawing/2014/main" id="{888C37D8-340A-EC63-11DF-F05B07306ECE}"/>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2" name="Footer Placeholder 17">
            <a:extLst>
              <a:ext uri="{FF2B5EF4-FFF2-40B4-BE49-F238E27FC236}">
                <a16:creationId xmlns:a16="http://schemas.microsoft.com/office/drawing/2014/main" id="{59A88D76-DC3B-B87C-C370-9A24BF36AC70}"/>
              </a:ext>
            </a:extLst>
          </p:cNvPr>
          <p:cNvSpPr>
            <a:spLocks noGrp="1"/>
          </p:cNvSpPr>
          <p:nvPr>
            <p:ph type="ftr" sz="quarter" idx="11"/>
          </p:nvPr>
        </p:nvSpPr>
        <p:spPr>
          <a:xfrm>
            <a:off x="5067300" y="6356350"/>
            <a:ext cx="3383364" cy="365125"/>
          </a:xfrm>
        </p:spPr>
        <p:txBody>
          <a:bodyPr/>
          <a:lstStyle/>
          <a:p>
            <a:endParaRPr lang="en-US" dirty="0"/>
          </a:p>
        </p:txBody>
      </p:sp>
      <p:sp>
        <p:nvSpPr>
          <p:cNvPr id="13" name="Slide Number Placeholder 18">
            <a:extLst>
              <a:ext uri="{FF2B5EF4-FFF2-40B4-BE49-F238E27FC236}">
                <a16:creationId xmlns:a16="http://schemas.microsoft.com/office/drawing/2014/main" id="{B6A4DC38-63D3-6FBB-1666-13FF75C9FDC6}"/>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8205499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067300" y="987425"/>
            <a:ext cx="568443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8" name="Title 1">
            <a:extLst>
              <a:ext uri="{FF2B5EF4-FFF2-40B4-BE49-F238E27FC236}">
                <a16:creationId xmlns:a16="http://schemas.microsoft.com/office/drawing/2014/main" id="{FE3C51AC-FCFB-489D-7183-E3B7C7DF62E7}"/>
              </a:ext>
            </a:extLst>
          </p:cNvPr>
          <p:cNvSpPr>
            <a:spLocks noGrp="1"/>
          </p:cNvSpPr>
          <p:nvPr>
            <p:ph type="title"/>
          </p:nvPr>
        </p:nvSpPr>
        <p:spPr>
          <a:xfrm>
            <a:off x="1165609" y="987424"/>
            <a:ext cx="3606416" cy="1069975"/>
          </a:xfrm>
        </p:spPr>
        <p:txBody>
          <a:bodyPr anchor="b"/>
          <a:lstStyle>
            <a:lvl1pPr>
              <a:defRPr sz="32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7596A50-0AAC-CC82-C1DB-BC7721FD3B89}"/>
              </a:ext>
            </a:extLst>
          </p:cNvPr>
          <p:cNvSpPr>
            <a:spLocks noGrp="1"/>
          </p:cNvSpPr>
          <p:nvPr>
            <p:ph type="body" sz="half" idx="2"/>
          </p:nvPr>
        </p:nvSpPr>
        <p:spPr>
          <a:xfrm>
            <a:off x="1165609" y="2270928"/>
            <a:ext cx="3606416" cy="35980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Date Placeholder 16">
            <a:extLst>
              <a:ext uri="{FF2B5EF4-FFF2-40B4-BE49-F238E27FC236}">
                <a16:creationId xmlns:a16="http://schemas.microsoft.com/office/drawing/2014/main" id="{52DF555A-9F50-E2E0-DA24-AFCA372C4EB2}"/>
              </a:ext>
            </a:extLst>
          </p:cNvPr>
          <p:cNvSpPr>
            <a:spLocks noGrp="1"/>
          </p:cNvSpPr>
          <p:nvPr>
            <p:ph type="dt" sz="half" idx="10"/>
          </p:nvPr>
        </p:nvSpPr>
        <p:spPr>
          <a:xfrm>
            <a:off x="1165608" y="6356350"/>
            <a:ext cx="1426867" cy="365125"/>
          </a:xfrm>
        </p:spPr>
        <p:txBody>
          <a:bodyPr/>
          <a:lstStyle/>
          <a:p>
            <a:r>
              <a:rPr lang="en-GB"/>
              <a:t>03/05/2023</a:t>
            </a:r>
            <a:endParaRPr lang="en-US" dirty="0"/>
          </a:p>
        </p:txBody>
      </p:sp>
      <p:sp>
        <p:nvSpPr>
          <p:cNvPr id="11" name="Footer Placeholder 17">
            <a:extLst>
              <a:ext uri="{FF2B5EF4-FFF2-40B4-BE49-F238E27FC236}">
                <a16:creationId xmlns:a16="http://schemas.microsoft.com/office/drawing/2014/main" id="{64B08983-2F47-8640-8B36-4CB680C15B57}"/>
              </a:ext>
            </a:extLst>
          </p:cNvPr>
          <p:cNvSpPr>
            <a:spLocks noGrp="1"/>
          </p:cNvSpPr>
          <p:nvPr>
            <p:ph type="ftr" sz="quarter" idx="11"/>
          </p:nvPr>
        </p:nvSpPr>
        <p:spPr>
          <a:xfrm>
            <a:off x="5067300" y="6356350"/>
            <a:ext cx="3383364" cy="365125"/>
          </a:xfrm>
        </p:spPr>
        <p:txBody>
          <a:bodyPr/>
          <a:lstStyle/>
          <a:p>
            <a:endParaRPr lang="en-US" dirty="0"/>
          </a:p>
        </p:txBody>
      </p:sp>
      <p:sp>
        <p:nvSpPr>
          <p:cNvPr id="12" name="Slide Number Placeholder 18">
            <a:extLst>
              <a:ext uri="{FF2B5EF4-FFF2-40B4-BE49-F238E27FC236}">
                <a16:creationId xmlns:a16="http://schemas.microsoft.com/office/drawing/2014/main" id="{1BBD31FA-3B87-3632-69B1-013DC7D5D247}"/>
              </a:ext>
            </a:extLst>
          </p:cNvPr>
          <p:cNvSpPr>
            <a:spLocks noGrp="1"/>
          </p:cNvSpPr>
          <p:nvPr>
            <p:ph type="sldNum" sz="quarter" idx="12"/>
          </p:nvPr>
        </p:nvSpPr>
        <p:spPr>
          <a:xfrm>
            <a:off x="9936564" y="6356350"/>
            <a:ext cx="1012791" cy="365125"/>
          </a:xfrm>
        </p:spPr>
        <p:txBody>
          <a:body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384952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em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3.emf"/><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4.emf"/><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5.emf"/><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6.emf"/><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7.emf"/><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8.emf"/><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2"/>
                </a:solidFill>
              </a:defRPr>
            </a:lvl1pPr>
          </a:lstStyle>
          <a:p>
            <a:r>
              <a:rPr lang="en-GB"/>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5067300" y="6356350"/>
            <a:ext cx="3383364" cy="365125"/>
          </a:xfrm>
          <a:prstGeom prst="rect">
            <a:avLst/>
          </a:prstGeom>
        </p:spPr>
        <p:txBody>
          <a:bodyPr/>
          <a:lstStyle>
            <a:lvl1pPr algn="ctr">
              <a:defRPr sz="1200">
                <a:solidFill>
                  <a:schemeClr val="bg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bg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507027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bg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5067300" y="6356350"/>
            <a:ext cx="3383364" cy="365125"/>
          </a:xfrm>
          <a:prstGeom prst="rect">
            <a:avLst/>
          </a:prstGeom>
        </p:spPr>
        <p:txBody>
          <a:bodyPr/>
          <a:lstStyle>
            <a:lvl1pPr algn="ctr">
              <a:defRPr sz="1200">
                <a:solidFill>
                  <a:schemeClr val="bg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bg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48440929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bg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5067300" y="6356350"/>
            <a:ext cx="3383364" cy="365125"/>
          </a:xfrm>
          <a:prstGeom prst="rect">
            <a:avLst/>
          </a:prstGeom>
        </p:spPr>
        <p:txBody>
          <a:bodyPr/>
          <a:lstStyle>
            <a:lvl1pPr algn="ctr">
              <a:defRPr sz="1200">
                <a:solidFill>
                  <a:schemeClr val="bg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bg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18469374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90117029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12836343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230891900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174645883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303164758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25415" y="797169"/>
            <a:ext cx="9823940" cy="893519"/>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125415" y="1852245"/>
            <a:ext cx="9823940" cy="409135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Date Placeholder 4">
            <a:extLst>
              <a:ext uri="{FF2B5EF4-FFF2-40B4-BE49-F238E27FC236}">
                <a16:creationId xmlns:a16="http://schemas.microsoft.com/office/drawing/2014/main" id="{9D8A739F-C1F7-41A2-A019-5C1CDDE5B15D}"/>
              </a:ext>
            </a:extLst>
          </p:cNvPr>
          <p:cNvSpPr>
            <a:spLocks noGrp="1"/>
          </p:cNvSpPr>
          <p:nvPr>
            <p:ph type="dt" sz="half" idx="2"/>
          </p:nvPr>
        </p:nvSpPr>
        <p:spPr>
          <a:xfrm>
            <a:off x="1165608" y="6356350"/>
            <a:ext cx="1426867" cy="365125"/>
          </a:xfrm>
          <a:prstGeom prst="rect">
            <a:avLst/>
          </a:prstGeom>
        </p:spPr>
        <p:txBody>
          <a:bodyPr/>
          <a:lstStyle>
            <a:lvl1pPr algn="l">
              <a:defRPr sz="1200">
                <a:solidFill>
                  <a:schemeClr val="tx1"/>
                </a:solidFill>
              </a:defRPr>
            </a:lvl1pPr>
          </a:lstStyle>
          <a:p>
            <a:r>
              <a:rPr lang="en-GB" dirty="0"/>
              <a:t>03/05/2023</a:t>
            </a:r>
            <a:endParaRPr lang="en-US" dirty="0"/>
          </a:p>
        </p:txBody>
      </p:sp>
      <p:sp>
        <p:nvSpPr>
          <p:cNvPr id="14" name="Footer Placeholder 5">
            <a:extLst>
              <a:ext uri="{FF2B5EF4-FFF2-40B4-BE49-F238E27FC236}">
                <a16:creationId xmlns:a16="http://schemas.microsoft.com/office/drawing/2014/main" id="{184FC890-118F-3D78-57C8-1DA4402324B0}"/>
              </a:ext>
            </a:extLst>
          </p:cNvPr>
          <p:cNvSpPr>
            <a:spLocks noGrp="1"/>
          </p:cNvSpPr>
          <p:nvPr>
            <p:ph type="ftr" sz="quarter" idx="3"/>
          </p:nvPr>
        </p:nvSpPr>
        <p:spPr>
          <a:xfrm>
            <a:off x="4572837" y="6356350"/>
            <a:ext cx="3383364" cy="365125"/>
          </a:xfrm>
          <a:prstGeom prst="rect">
            <a:avLst/>
          </a:prstGeom>
        </p:spPr>
        <p:txBody>
          <a:bodyPr/>
          <a:lstStyle>
            <a:lvl1pPr algn="ctr">
              <a:defRPr sz="1200">
                <a:solidFill>
                  <a:schemeClr val="tx1"/>
                </a:solidFill>
              </a:defRPr>
            </a:lvl1pPr>
          </a:lstStyle>
          <a:p>
            <a:endParaRPr lang="en-US" dirty="0"/>
          </a:p>
        </p:txBody>
      </p:sp>
      <p:sp>
        <p:nvSpPr>
          <p:cNvPr id="15" name="Slide Number Placeholder 6">
            <a:extLst>
              <a:ext uri="{FF2B5EF4-FFF2-40B4-BE49-F238E27FC236}">
                <a16:creationId xmlns:a16="http://schemas.microsoft.com/office/drawing/2014/main" id="{2A60BA23-0422-9D65-3E61-38C127CEE919}"/>
              </a:ext>
            </a:extLst>
          </p:cNvPr>
          <p:cNvSpPr>
            <a:spLocks noGrp="1"/>
          </p:cNvSpPr>
          <p:nvPr>
            <p:ph type="sldNum" sz="quarter" idx="4"/>
          </p:nvPr>
        </p:nvSpPr>
        <p:spPr>
          <a:xfrm>
            <a:off x="9936564" y="6356350"/>
            <a:ext cx="1012791" cy="365125"/>
          </a:xfrm>
          <a:prstGeom prst="rect">
            <a:avLst/>
          </a:prstGeom>
        </p:spPr>
        <p:txBody>
          <a:bodyPr/>
          <a:lstStyle>
            <a:lvl1pPr algn="r">
              <a:defRPr sz="1200">
                <a:solidFill>
                  <a:schemeClr val="tx1"/>
                </a:solidFill>
              </a:defRPr>
            </a:lvl1pPr>
          </a:lstStyle>
          <a:p>
            <a:fld id="{B5A28ABF-2E84-EE4F-AEF7-BAC139EFF994}" type="slidenum">
              <a:rPr lang="en-US" smtClean="0"/>
              <a:pPr/>
              <a:t>‹#›</a:t>
            </a:fld>
            <a:endParaRPr lang="en-US" dirty="0"/>
          </a:p>
        </p:txBody>
      </p:sp>
    </p:spTree>
    <p:extLst>
      <p:ext uri="{BB962C8B-B14F-4D97-AF65-F5344CB8AC3E}">
        <p14:creationId xmlns:p14="http://schemas.microsoft.com/office/powerpoint/2010/main" val="96979929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9.png"/><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10.emf"/><Relationship Id="rId5" Type="http://schemas.openxmlformats.org/officeDocument/2006/relationships/notesSlide" Target="../notesSlides/notesSlide2.xml"/><Relationship Id="rId4"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audio" Target="../media/media3.m4a"/><Relationship Id="rId7" Type="http://schemas.openxmlformats.org/officeDocument/2006/relationships/image" Target="../media/image11.jpeg"/><Relationship Id="rId12" Type="http://schemas.openxmlformats.org/officeDocument/2006/relationships/image" Target="../media/image16.jpeg"/><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10.emf"/><Relationship Id="rId11" Type="http://schemas.openxmlformats.org/officeDocument/2006/relationships/image" Target="../media/image15.jpeg"/><Relationship Id="rId5" Type="http://schemas.openxmlformats.org/officeDocument/2006/relationships/notesSlide" Target="../notesSlides/notesSlide3.xml"/><Relationship Id="rId1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slideLayout" Target="../slideLayouts/slideLayout1.xml"/><Relationship Id="rId9" Type="http://schemas.openxmlformats.org/officeDocument/2006/relationships/image" Target="../media/image13.jpeg"/><Relationship Id="rId14" Type="http://schemas.openxmlformats.org/officeDocument/2006/relationships/image" Target="../media/image18.gif"/></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audio" Target="../media/media4.m4a"/><Relationship Id="rId7" Type="http://schemas.openxmlformats.org/officeDocument/2006/relationships/image" Target="../media/image20.jpeg"/><Relationship Id="rId12" Type="http://schemas.openxmlformats.org/officeDocument/2006/relationships/image" Target="../media/image9.png"/><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19.jpeg"/><Relationship Id="rId11" Type="http://schemas.openxmlformats.org/officeDocument/2006/relationships/image" Target="../media/image24.jpg"/><Relationship Id="rId5" Type="http://schemas.openxmlformats.org/officeDocument/2006/relationships/notesSlide" Target="../notesSlides/notesSlide4.xml"/><Relationship Id="rId10" Type="http://schemas.openxmlformats.org/officeDocument/2006/relationships/image" Target="../media/image23.jpg"/><Relationship Id="rId4" Type="http://schemas.openxmlformats.org/officeDocument/2006/relationships/slideLayout" Target="../slideLayouts/slideLayout25.xml"/><Relationship Id="rId9"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9.pn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25.png"/><Relationship Id="rId5" Type="http://schemas.openxmlformats.org/officeDocument/2006/relationships/notesSlide" Target="../notesSlides/notesSlide5.xml"/><Relationship Id="rId4"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8" Type="http://schemas.openxmlformats.org/officeDocument/2006/relationships/image" Target="../media/image28.jpg"/><Relationship Id="rId3" Type="http://schemas.microsoft.com/office/2007/relationships/media" Target="../media/media6.m4a"/><Relationship Id="rId7" Type="http://schemas.openxmlformats.org/officeDocument/2006/relationships/image" Target="../media/image27.jpg"/><Relationship Id="rId12" Type="http://schemas.openxmlformats.org/officeDocument/2006/relationships/image" Target="../media/image9.png"/><Relationship Id="rId2" Type="http://schemas.openxmlformats.org/officeDocument/2006/relationships/audio" Target="NULL" TargetMode="External"/><Relationship Id="rId1" Type="http://schemas.openxmlformats.org/officeDocument/2006/relationships/tags" Target="../tags/tag6.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notesSlide" Target="../notesSlides/notesSlide6.xml"/><Relationship Id="rId10" Type="http://schemas.openxmlformats.org/officeDocument/2006/relationships/image" Target="../media/image30.JPG"/><Relationship Id="rId4" Type="http://schemas.openxmlformats.org/officeDocument/2006/relationships/slideLayout" Target="../slideLayouts/slideLayout16.xml"/><Relationship Id="rId9"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7.m4a"/><Relationship Id="rId7" Type="http://schemas.microsoft.com/office/2007/relationships/hdphoto" Target="../media/hdphoto1.wdp"/><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32.png"/><Relationship Id="rId5" Type="http://schemas.openxmlformats.org/officeDocument/2006/relationships/notesSlide" Target="../notesSlides/notesSlide7.xml"/><Relationship Id="rId4"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8.m4a"/><Relationship Id="rId7" Type="http://schemas.openxmlformats.org/officeDocument/2006/relationships/notesSlide" Target="../notesSlides/notesSlide8.xml"/><Relationship Id="rId2" Type="http://schemas.openxmlformats.org/officeDocument/2006/relationships/audio" Target="NULL" TargetMode="External"/><Relationship Id="rId1" Type="http://schemas.openxmlformats.org/officeDocument/2006/relationships/tags" Target="../tags/tag8.xml"/><Relationship Id="rId6" Type="http://schemas.openxmlformats.org/officeDocument/2006/relationships/slideLayout" Target="../slideLayouts/slideLayout7.xml"/><Relationship Id="rId5" Type="http://schemas.openxmlformats.org/officeDocument/2006/relationships/video" Target="../media/media9.mp4"/><Relationship Id="rId4" Type="http://schemas.microsoft.com/office/2007/relationships/media" Target="../media/media9.mp4"/><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notesSlide" Target="../notesSlides/notesSlide9.xml"/><Relationship Id="rId4"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1.m4a"/><Relationship Id="rId7" Type="http://schemas.openxmlformats.org/officeDocument/2006/relationships/image" Target="../media/image35.png"/><Relationship Id="rId2" Type="http://schemas.openxmlformats.org/officeDocument/2006/relationships/audio" Target="NULL" TargetMode="External"/><Relationship Id="rId1" Type="http://schemas.openxmlformats.org/officeDocument/2006/relationships/tags" Target="../tags/tag10.xml"/><Relationship Id="rId6" Type="http://schemas.openxmlformats.org/officeDocument/2006/relationships/image" Target="../media/image34.png"/><Relationship Id="rId5" Type="http://schemas.openxmlformats.org/officeDocument/2006/relationships/notesSlide" Target="../notesSlides/notesSlide10.xml"/><Relationship Id="rId4"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microsoft.com/office/2007/relationships/media" Target="../media/media12.m4a"/><Relationship Id="rId2" Type="http://schemas.openxmlformats.org/officeDocument/2006/relationships/audio" Target="NULL" TargetMode="External"/><Relationship Id="rId1" Type="http://schemas.openxmlformats.org/officeDocument/2006/relationships/tags" Target="../tags/tag11.xml"/><Relationship Id="rId6" Type="http://schemas.openxmlformats.org/officeDocument/2006/relationships/image" Target="../media/image9.png"/><Relationship Id="rId5" Type="http://schemas.openxmlformats.org/officeDocument/2006/relationships/notesSlide" Target="../notesSlides/notesSlide11.xml"/><Relationship Id="rId4"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microsoft.com/office/2007/relationships/media" Target="../media/media13.m4a"/><Relationship Id="rId7" Type="http://schemas.openxmlformats.org/officeDocument/2006/relationships/slideLayout" Target="../slideLayouts/slideLayout11.xml"/><Relationship Id="rId2" Type="http://schemas.openxmlformats.org/officeDocument/2006/relationships/audio" Target="NULL" TargetMode="External"/><Relationship Id="rId1" Type="http://schemas.openxmlformats.org/officeDocument/2006/relationships/tags" Target="../tags/tag12.xml"/><Relationship Id="rId6" Type="http://schemas.openxmlformats.org/officeDocument/2006/relationships/video" Target="../media/media15.mp4"/><Relationship Id="rId5" Type="http://schemas.microsoft.com/office/2007/relationships/media" Target="../media/media15.mp4"/><Relationship Id="rId10" Type="http://schemas.openxmlformats.org/officeDocument/2006/relationships/image" Target="../media/image36.png"/><Relationship Id="rId4" Type="http://schemas.microsoft.com/office/2007/relationships/media" Target="../media/media14.m4a"/><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9.png"/><Relationship Id="rId2" Type="http://schemas.microsoft.com/office/2007/relationships/media" Target="../media/media16.m4a"/><Relationship Id="rId1" Type="http://schemas.openxmlformats.org/officeDocument/2006/relationships/tags" Target="../tags/tag13.xml"/><Relationship Id="rId6" Type="http://schemas.openxmlformats.org/officeDocument/2006/relationships/image" Target="../media/image37.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F83ED-C786-66DB-7FC4-77977EBF28FB}"/>
              </a:ext>
            </a:extLst>
          </p:cNvPr>
          <p:cNvSpPr>
            <a:spLocks noGrp="1"/>
          </p:cNvSpPr>
          <p:nvPr>
            <p:ph type="ctrTitle"/>
          </p:nvPr>
        </p:nvSpPr>
        <p:spPr>
          <a:xfrm>
            <a:off x="1318161" y="1550351"/>
            <a:ext cx="9524010" cy="3828549"/>
          </a:xfrm>
        </p:spPr>
        <p:txBody>
          <a:bodyPr>
            <a:normAutofit/>
          </a:bodyPr>
          <a:lstStyle/>
          <a:p>
            <a:pPr>
              <a:lnSpc>
                <a:spcPct val="100000"/>
              </a:lnSpc>
            </a:pPr>
            <a:r>
              <a:rPr lang="en-US" sz="5400" b="1" dirty="0" err="1" smtClean="0">
                <a:latin typeface="Urbane Rounded Bold" pitchFamily="2" charset="77"/>
              </a:rPr>
              <a:t>Pawsitive</a:t>
            </a:r>
            <a:r>
              <a:rPr lang="en-US" sz="5400" b="1" dirty="0" smtClean="0">
                <a:latin typeface="Urbane Rounded Bold" pitchFamily="2" charset="77"/>
              </a:rPr>
              <a:t> care:</a:t>
            </a:r>
            <a:br>
              <a:rPr lang="en-US" sz="5400" b="1" dirty="0" smtClean="0">
                <a:latin typeface="Urbane Rounded Bold" pitchFamily="2" charset="77"/>
              </a:rPr>
            </a:br>
            <a:r>
              <a:rPr lang="en-US" sz="5400" b="1" dirty="0" smtClean="0">
                <a:latin typeface="Urbane Rounded Bold" pitchFamily="2" charset="77"/>
              </a:rPr>
              <a:t>helping our animal friends live their best lives</a:t>
            </a:r>
            <a:endParaRPr lang="en-US" sz="5400" b="1" dirty="0">
              <a:latin typeface="Urbane Rounded Bold" pitchFamily="2" charset="77"/>
            </a:endParaRPr>
          </a:p>
        </p:txBody>
      </p:sp>
      <p:pic>
        <p:nvPicPr>
          <p:cNvPr id="4" name="Slide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318161" y="940751"/>
            <a:ext cx="609600" cy="609600"/>
          </a:xfrm>
          <a:prstGeom prst="rect">
            <a:avLst/>
          </a:prstGeom>
        </p:spPr>
      </p:pic>
    </p:spTree>
    <p:custDataLst>
      <p:tags r:id="rId1"/>
    </p:custDataLst>
    <p:extLst>
      <p:ext uri="{BB962C8B-B14F-4D97-AF65-F5344CB8AC3E}">
        <p14:creationId xmlns:p14="http://schemas.microsoft.com/office/powerpoint/2010/main" val="9769434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9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035C4AB1-EBC1-F83A-EC35-68D52E2E27B4}"/>
              </a:ext>
            </a:extLst>
          </p:cNvPr>
          <p:cNvSpPr txBox="1">
            <a:spLocks/>
          </p:cNvSpPr>
          <p:nvPr/>
        </p:nvSpPr>
        <p:spPr>
          <a:xfrm>
            <a:off x="1533896" y="1362692"/>
            <a:ext cx="9144000" cy="1960493"/>
          </a:xfrm>
          <a:prstGeom prst="rect">
            <a:avLst/>
          </a:prstGeom>
        </p:spPr>
        <p:txBody>
          <a:bodyPr vert="horz" lIns="91440" tIns="45720" rIns="91440" bIns="45720" rtlCol="0" anchor="ctr">
            <a:normAutofit fontScale="90000" lnSpcReduction="200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dirty="0" smtClean="0">
                <a:solidFill>
                  <a:srgbClr val="1B1B1A"/>
                </a:solidFill>
                <a:latin typeface="Urbane Rounded Bold" pitchFamily="2" charset="77"/>
              </a:rPr>
              <a:t>Can you name something that any of these charities do to help pets?</a:t>
            </a:r>
            <a:endParaRPr lang="en-GB" dirty="0">
              <a:solidFill>
                <a:srgbClr val="1B1B1A"/>
              </a:solidFill>
              <a:effectLst/>
              <a:latin typeface="Urbane Rounded Bold" pitchFamily="2" charset="77"/>
            </a:endParaRPr>
          </a:p>
        </p:txBody>
      </p:sp>
      <p:pic>
        <p:nvPicPr>
          <p:cNvPr id="5" name="Picture 4">
            <a:extLst>
              <a:ext uri="{FF2B5EF4-FFF2-40B4-BE49-F238E27FC236}">
                <a16:creationId xmlns:a16="http://schemas.microsoft.com/office/drawing/2014/main" id="{9A33F044-AC69-7EE6-4B71-B6367D2C4B2D}"/>
              </a:ext>
            </a:extLst>
          </p:cNvPr>
          <p:cNvPicPr>
            <a:picLocks noChangeAspect="1"/>
          </p:cNvPicPr>
          <p:nvPr/>
        </p:nvPicPr>
        <p:blipFill rotWithShape="1">
          <a:blip r:embed="rId6"/>
          <a:srcRect t="35334" b="49832"/>
          <a:stretch/>
        </p:blipFill>
        <p:spPr>
          <a:xfrm>
            <a:off x="2079172" y="3776353"/>
            <a:ext cx="7772400" cy="261257"/>
          </a:xfrm>
          <a:prstGeom prst="rect">
            <a:avLst/>
          </a:prstGeom>
        </p:spPr>
      </p:pic>
      <p:pic>
        <p:nvPicPr>
          <p:cNvPr id="6" name="Picture 5">
            <a:extLst>
              <a:ext uri="{FF2B5EF4-FFF2-40B4-BE49-F238E27FC236}">
                <a16:creationId xmlns:a16="http://schemas.microsoft.com/office/drawing/2014/main" id="{9A33F044-AC69-7EE6-4B71-B6367D2C4B2D}"/>
              </a:ext>
            </a:extLst>
          </p:cNvPr>
          <p:cNvPicPr>
            <a:picLocks noChangeAspect="1"/>
          </p:cNvPicPr>
          <p:nvPr/>
        </p:nvPicPr>
        <p:blipFill rotWithShape="1">
          <a:blip r:embed="rId6"/>
          <a:srcRect t="49494"/>
          <a:stretch/>
        </p:blipFill>
        <p:spPr>
          <a:xfrm>
            <a:off x="1246909" y="4490778"/>
            <a:ext cx="9561454" cy="1094228"/>
          </a:xfrm>
          <a:prstGeom prst="rect">
            <a:avLst/>
          </a:prstGeom>
        </p:spPr>
      </p:pic>
      <p:pic>
        <p:nvPicPr>
          <p:cNvPr id="2" name="Slide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246909" y="831308"/>
            <a:ext cx="609600" cy="609600"/>
          </a:xfrm>
          <a:prstGeom prst="rect">
            <a:avLst/>
          </a:prstGeom>
        </p:spPr>
      </p:pic>
    </p:spTree>
    <p:custDataLst>
      <p:tags r:id="rId1"/>
    </p:custDataLst>
    <p:extLst>
      <p:ext uri="{BB962C8B-B14F-4D97-AF65-F5344CB8AC3E}">
        <p14:creationId xmlns:p14="http://schemas.microsoft.com/office/powerpoint/2010/main" val="2355651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6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33F044-AC69-7EE6-4B71-B6367D2C4B2D}"/>
              </a:ext>
            </a:extLst>
          </p:cNvPr>
          <p:cNvPicPr>
            <a:picLocks noChangeAspect="1"/>
          </p:cNvPicPr>
          <p:nvPr/>
        </p:nvPicPr>
        <p:blipFill>
          <a:blip r:embed="rId6"/>
          <a:stretch>
            <a:fillRect/>
          </a:stretch>
        </p:blipFill>
        <p:spPr>
          <a:xfrm>
            <a:off x="2043546" y="883079"/>
            <a:ext cx="7772400" cy="1761161"/>
          </a:xfrm>
          <a:prstGeom prst="rect">
            <a:avLst/>
          </a:prstGeom>
        </p:spPr>
      </p:pic>
      <p:sp>
        <p:nvSpPr>
          <p:cNvPr id="3" name="Title 2">
            <a:extLst>
              <a:ext uri="{FF2B5EF4-FFF2-40B4-BE49-F238E27FC236}">
                <a16:creationId xmlns:a16="http://schemas.microsoft.com/office/drawing/2014/main" id="{035C4AB1-EBC1-F83A-EC35-68D52E2E27B4}"/>
              </a:ext>
            </a:extLst>
          </p:cNvPr>
          <p:cNvSpPr txBox="1">
            <a:spLocks/>
          </p:cNvSpPr>
          <p:nvPr/>
        </p:nvSpPr>
        <p:spPr>
          <a:xfrm>
            <a:off x="4198615" y="5435435"/>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E73081"/>
                </a:solidFill>
                <a:latin typeface="Urbane Rounded Bold" pitchFamily="2" charset="77"/>
              </a:rPr>
              <a:t>Treat</a:t>
            </a:r>
            <a:endParaRPr lang="en-GB" sz="2800" dirty="0">
              <a:solidFill>
                <a:srgbClr val="E73081"/>
              </a:solidFill>
              <a:effectLst/>
              <a:latin typeface="Urbane Rounded Bold" pitchFamily="2" charset="77"/>
            </a:endParaRPr>
          </a:p>
        </p:txBody>
      </p:sp>
      <p:sp>
        <p:nvSpPr>
          <p:cNvPr id="4" name="Title 2">
            <a:extLst>
              <a:ext uri="{FF2B5EF4-FFF2-40B4-BE49-F238E27FC236}">
                <a16:creationId xmlns:a16="http://schemas.microsoft.com/office/drawing/2014/main" id="{035C4AB1-EBC1-F83A-EC35-68D52E2E27B4}"/>
              </a:ext>
            </a:extLst>
          </p:cNvPr>
          <p:cNvSpPr txBox="1">
            <a:spLocks/>
          </p:cNvSpPr>
          <p:nvPr/>
        </p:nvSpPr>
        <p:spPr>
          <a:xfrm>
            <a:off x="842775" y="5435435"/>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003472"/>
                </a:solidFill>
                <a:latin typeface="Urbane Rounded Bold" pitchFamily="2" charset="77"/>
              </a:rPr>
              <a:t>Rescue</a:t>
            </a:r>
            <a:endParaRPr lang="en-GB" sz="2800" dirty="0">
              <a:solidFill>
                <a:srgbClr val="003472"/>
              </a:solidFill>
              <a:effectLst/>
              <a:latin typeface="Urbane Rounded Bold" pitchFamily="2" charset="77"/>
            </a:endParaRPr>
          </a:p>
        </p:txBody>
      </p:sp>
      <p:sp>
        <p:nvSpPr>
          <p:cNvPr id="6" name="Title 2">
            <a:extLst>
              <a:ext uri="{FF2B5EF4-FFF2-40B4-BE49-F238E27FC236}">
                <a16:creationId xmlns:a16="http://schemas.microsoft.com/office/drawing/2014/main" id="{035C4AB1-EBC1-F83A-EC35-68D52E2E27B4}"/>
              </a:ext>
            </a:extLst>
          </p:cNvPr>
          <p:cNvSpPr txBox="1">
            <a:spLocks/>
          </p:cNvSpPr>
          <p:nvPr/>
        </p:nvSpPr>
        <p:spPr>
          <a:xfrm>
            <a:off x="5786025" y="5435437"/>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00AD00"/>
                </a:solidFill>
                <a:latin typeface="Urbane Rounded Bold" pitchFamily="2" charset="77"/>
              </a:rPr>
              <a:t>Rehome</a:t>
            </a:r>
            <a:endParaRPr lang="en-GB" sz="2800" dirty="0">
              <a:solidFill>
                <a:srgbClr val="00AD00"/>
              </a:solidFill>
              <a:effectLst/>
              <a:latin typeface="Urbane Rounded Bold" pitchFamily="2" charset="77"/>
            </a:endParaRPr>
          </a:p>
        </p:txBody>
      </p:sp>
      <p:sp>
        <p:nvSpPr>
          <p:cNvPr id="7" name="Title 2">
            <a:extLst>
              <a:ext uri="{FF2B5EF4-FFF2-40B4-BE49-F238E27FC236}">
                <a16:creationId xmlns:a16="http://schemas.microsoft.com/office/drawing/2014/main" id="{035C4AB1-EBC1-F83A-EC35-68D52E2E27B4}"/>
              </a:ext>
            </a:extLst>
          </p:cNvPr>
          <p:cNvSpPr txBox="1">
            <a:spLocks/>
          </p:cNvSpPr>
          <p:nvPr/>
        </p:nvSpPr>
        <p:spPr>
          <a:xfrm>
            <a:off x="2637917" y="5435435"/>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FFC802"/>
                </a:solidFill>
                <a:latin typeface="Urbane Rounded Bold" pitchFamily="2" charset="77"/>
              </a:rPr>
              <a:t>Educate</a:t>
            </a:r>
            <a:endParaRPr lang="en-GB" sz="2800" dirty="0">
              <a:solidFill>
                <a:srgbClr val="FFC802"/>
              </a:solidFill>
              <a:effectLst/>
              <a:latin typeface="Urbane Rounded Bold" pitchFamily="2" charset="77"/>
            </a:endParaRPr>
          </a:p>
        </p:txBody>
      </p:sp>
      <p:pic>
        <p:nvPicPr>
          <p:cNvPr id="2050" name="Picture 2" descr="lurcher style dog sitting with four people outside"/>
          <p:cNvPicPr>
            <a:picLocks noChangeAspect="1" noChangeArrowheads="1"/>
          </p:cNvPicPr>
          <p:nvPr/>
        </p:nvPicPr>
        <p:blipFill rotWithShape="1">
          <a:blip r:embed="rId7">
            <a:extLst>
              <a:ext uri="{28A0092B-C50C-407E-A947-70E740481C1C}">
                <a14:useLocalDpi xmlns:a14="http://schemas.microsoft.com/office/drawing/2010/main" val="0"/>
              </a:ext>
            </a:extLst>
          </a:blip>
          <a:srcRect l="32328" t="8104" r="50016"/>
          <a:stretch/>
        </p:blipFill>
        <p:spPr bwMode="auto">
          <a:xfrm>
            <a:off x="2064670" y="2801829"/>
            <a:ext cx="1431255" cy="2633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Matching rescue dogs to new owners | Woodgreen Pets Charity"/>
          <p:cNvPicPr>
            <a:picLocks noChangeAspect="1" noChangeArrowheads="1"/>
          </p:cNvPicPr>
          <p:nvPr/>
        </p:nvPicPr>
        <p:blipFill rotWithShape="1">
          <a:blip r:embed="rId8">
            <a:extLst>
              <a:ext uri="{28A0092B-C50C-407E-A947-70E740481C1C}">
                <a14:useLocalDpi xmlns:a14="http://schemas.microsoft.com/office/drawing/2010/main" val="0"/>
              </a:ext>
            </a:extLst>
          </a:blip>
          <a:srcRect l="50606" r="14816"/>
          <a:stretch/>
        </p:blipFill>
        <p:spPr bwMode="auto">
          <a:xfrm>
            <a:off x="6080887" y="2850698"/>
            <a:ext cx="1365993" cy="2633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Bailey-has-attended-training-classes-at-Dogs-Trust-Manchester-and-passed-with-flying-colours.-He-is-pictured-with-staff-member-Jake-Ryder.  - Dogs Monthly"/>
          <p:cNvPicPr>
            <a:picLocks noChangeAspect="1" noChangeArrowheads="1"/>
          </p:cNvPicPr>
          <p:nvPr/>
        </p:nvPicPr>
        <p:blipFill rotWithShape="1">
          <a:blip r:embed="rId9">
            <a:extLst>
              <a:ext uri="{28A0092B-C50C-407E-A947-70E740481C1C}">
                <a14:useLocalDpi xmlns:a14="http://schemas.microsoft.com/office/drawing/2010/main" val="0"/>
              </a:ext>
            </a:extLst>
          </a:blip>
          <a:srcRect l="32364" r="35975"/>
          <a:stretch/>
        </p:blipFill>
        <p:spPr bwMode="auto">
          <a:xfrm>
            <a:off x="911406" y="2784921"/>
            <a:ext cx="1297404" cy="2680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035C4AB1-EBC1-F83A-EC35-68D52E2E27B4}"/>
              </a:ext>
            </a:extLst>
          </p:cNvPr>
          <p:cNvSpPr txBox="1">
            <a:spLocks/>
          </p:cNvSpPr>
          <p:nvPr/>
        </p:nvSpPr>
        <p:spPr>
          <a:xfrm>
            <a:off x="7335067" y="5435437"/>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33BBEE"/>
                </a:solidFill>
                <a:latin typeface="Urbane Rounded Bold" pitchFamily="2" charset="77"/>
              </a:rPr>
              <a:t>Train</a:t>
            </a:r>
            <a:endParaRPr lang="en-GB" sz="2800" dirty="0">
              <a:solidFill>
                <a:srgbClr val="33BBEE"/>
              </a:solidFill>
              <a:effectLst/>
              <a:latin typeface="Urbane Rounded Bold" pitchFamily="2" charset="77"/>
            </a:endParaRPr>
          </a:p>
        </p:txBody>
      </p:sp>
      <p:pic>
        <p:nvPicPr>
          <p:cNvPr id="2" name="Picture 1"/>
          <p:cNvPicPr>
            <a:picLocks noChangeAspect="1"/>
          </p:cNvPicPr>
          <p:nvPr/>
        </p:nvPicPr>
        <p:blipFill rotWithShape="1">
          <a:blip r:embed="rId10">
            <a:extLst>
              <a:ext uri="{28A0092B-C50C-407E-A947-70E740481C1C}">
                <a14:useLocalDpi xmlns:a14="http://schemas.microsoft.com/office/drawing/2010/main" val="0"/>
              </a:ext>
            </a:extLst>
          </a:blip>
          <a:srcRect l="5115" r="34473"/>
          <a:stretch/>
        </p:blipFill>
        <p:spPr>
          <a:xfrm>
            <a:off x="3361145" y="2864129"/>
            <a:ext cx="1574772" cy="2606749"/>
          </a:xfrm>
          <a:prstGeom prst="rect">
            <a:avLst/>
          </a:prstGeom>
          <a:ln>
            <a:noFill/>
          </a:ln>
          <a:effectLst>
            <a:softEdge rad="112500"/>
          </a:effectLst>
        </p:spPr>
      </p:pic>
      <p:pic>
        <p:nvPicPr>
          <p:cNvPr id="2058" name="Picture 10" descr="Veterinary Clinic"/>
          <p:cNvPicPr>
            <a:picLocks noChangeAspect="1" noChangeArrowheads="1"/>
          </p:cNvPicPr>
          <p:nvPr/>
        </p:nvPicPr>
        <p:blipFill rotWithShape="1">
          <a:blip r:embed="rId11">
            <a:extLst>
              <a:ext uri="{28A0092B-C50C-407E-A947-70E740481C1C}">
                <a14:useLocalDpi xmlns:a14="http://schemas.microsoft.com/office/drawing/2010/main" val="0"/>
              </a:ext>
            </a:extLst>
          </a:blip>
          <a:srcRect l="31288" r="25931"/>
          <a:stretch/>
        </p:blipFill>
        <p:spPr bwMode="auto">
          <a:xfrm>
            <a:off x="7315778" y="2882103"/>
            <a:ext cx="1375113" cy="2570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0" name="Picture 12" descr="Our work this year | SSPCA"/>
          <p:cNvPicPr>
            <a:picLocks noChangeAspect="1" noChangeArrowheads="1"/>
          </p:cNvPicPr>
          <p:nvPr/>
        </p:nvPicPr>
        <p:blipFill rotWithShape="1">
          <a:blip r:embed="rId12">
            <a:extLst>
              <a:ext uri="{28A0092B-C50C-407E-A947-70E740481C1C}">
                <a14:useLocalDpi xmlns:a14="http://schemas.microsoft.com/office/drawing/2010/main" val="0"/>
              </a:ext>
            </a:extLst>
          </a:blip>
          <a:srcRect l="18690" r="38091"/>
          <a:stretch/>
        </p:blipFill>
        <p:spPr bwMode="auto">
          <a:xfrm>
            <a:off x="8591851" y="2900584"/>
            <a:ext cx="1330974" cy="25837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2" name="Picture 14" descr="Blue Cross unveils new three-year strategy with digital emphasis"/>
          <p:cNvPicPr>
            <a:picLocks noChangeAspect="1" noChangeArrowheads="1"/>
          </p:cNvPicPr>
          <p:nvPr/>
        </p:nvPicPr>
        <p:blipFill rotWithShape="1">
          <a:blip r:embed="rId13">
            <a:extLst>
              <a:ext uri="{28A0092B-C50C-407E-A947-70E740481C1C}">
                <a14:useLocalDpi xmlns:a14="http://schemas.microsoft.com/office/drawing/2010/main" val="0"/>
              </a:ext>
            </a:extLst>
          </a:blip>
          <a:srcRect l="36730" r="20880"/>
          <a:stretch/>
        </p:blipFill>
        <p:spPr bwMode="auto">
          <a:xfrm>
            <a:off x="4759391" y="2882103"/>
            <a:ext cx="1479171" cy="25801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64" name="Picture 16" descr="Pop-up cat rehoming centre opens in south London | London Evening Standard  | Evening Standard"/>
          <p:cNvPicPr>
            <a:picLocks noChangeAspect="1" noChangeArrowheads="1"/>
          </p:cNvPicPr>
          <p:nvPr/>
        </p:nvPicPr>
        <p:blipFill rotWithShape="1">
          <a:blip r:embed="rId14">
            <a:extLst>
              <a:ext uri="{28A0092B-C50C-407E-A947-70E740481C1C}">
                <a14:useLocalDpi xmlns:a14="http://schemas.microsoft.com/office/drawing/2010/main" val="0"/>
              </a:ext>
            </a:extLst>
          </a:blip>
          <a:srcRect l="41073" r="25182"/>
          <a:stretch/>
        </p:blipFill>
        <p:spPr bwMode="auto">
          <a:xfrm>
            <a:off x="9791857" y="2895662"/>
            <a:ext cx="1299689" cy="25663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itle 2">
            <a:extLst>
              <a:ext uri="{FF2B5EF4-FFF2-40B4-BE49-F238E27FC236}">
                <a16:creationId xmlns:a16="http://schemas.microsoft.com/office/drawing/2014/main" id="{035C4AB1-EBC1-F83A-EC35-68D52E2E27B4}"/>
              </a:ext>
            </a:extLst>
          </p:cNvPr>
          <p:cNvSpPr txBox="1">
            <a:spLocks/>
          </p:cNvSpPr>
          <p:nvPr/>
        </p:nvSpPr>
        <p:spPr>
          <a:xfrm>
            <a:off x="8866910" y="5435436"/>
            <a:ext cx="2111829" cy="73436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20000"/>
              </a:lnSpc>
            </a:pPr>
            <a:r>
              <a:rPr lang="en-GB" sz="2800" dirty="0" smtClean="0">
                <a:solidFill>
                  <a:srgbClr val="FFC908"/>
                </a:solidFill>
                <a:latin typeface="Urbane Rounded Bold" pitchFamily="2" charset="77"/>
              </a:rPr>
              <a:t>Support</a:t>
            </a:r>
            <a:endParaRPr lang="en-GB" sz="2800" dirty="0">
              <a:solidFill>
                <a:srgbClr val="FFC908"/>
              </a:solidFill>
              <a:effectLst/>
              <a:latin typeface="Urbane Rounded Bold" pitchFamily="2" charset="77"/>
            </a:endParaRPr>
          </a:p>
        </p:txBody>
      </p:sp>
      <p:pic>
        <p:nvPicPr>
          <p:cNvPr id="8" name="Slide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255308" y="982579"/>
            <a:ext cx="609600" cy="609600"/>
          </a:xfrm>
          <a:prstGeom prst="rect">
            <a:avLst/>
          </a:prstGeom>
        </p:spPr>
      </p:pic>
    </p:spTree>
    <p:custDataLst>
      <p:tags r:id="rId1"/>
    </p:custDataLst>
    <p:extLst>
      <p:ext uri="{BB962C8B-B14F-4D97-AF65-F5344CB8AC3E}">
        <p14:creationId xmlns:p14="http://schemas.microsoft.com/office/powerpoint/2010/main" val="3978724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66"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1AB99F2-2754-92C6-2D7E-43818FD93719}"/>
              </a:ext>
            </a:extLst>
          </p:cNvPr>
          <p:cNvSpPr txBox="1">
            <a:spLocks/>
          </p:cNvSpPr>
          <p:nvPr/>
        </p:nvSpPr>
        <p:spPr>
          <a:xfrm>
            <a:off x="1733795" y="543915"/>
            <a:ext cx="10034649"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D0D0D"/>
                </a:solidFill>
                <a:latin typeface="Urbane Rounded Bold" pitchFamily="2" charset="77"/>
              </a:rPr>
              <a:t>What do you need to be happy and healthy?</a:t>
            </a:r>
            <a:endParaRPr lang="en-GB" sz="2800" dirty="0">
              <a:solidFill>
                <a:srgbClr val="0D0D0D"/>
              </a:solidFill>
              <a:latin typeface="Urbane Rounded Bold" pitchFamily="2" charset="77"/>
            </a:endParaRPr>
          </a:p>
        </p:txBody>
      </p:sp>
      <p:pic>
        <p:nvPicPr>
          <p:cNvPr id="24" name="Picture 1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513079" y="1557059"/>
            <a:ext cx="3038144" cy="2124201"/>
          </a:xfrm>
          <a:prstGeom prst="rect">
            <a:avLst/>
          </a:prstGeom>
          <a:noFill/>
          <a:effectLst>
            <a:softEdge rad="63500"/>
          </a:effectLst>
        </p:spPr>
      </p:pic>
      <p:pic>
        <p:nvPicPr>
          <p:cNvPr id="26" name="Picture 1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463"/>
          <a:stretch/>
        </p:blipFill>
        <p:spPr bwMode="auto">
          <a:xfrm>
            <a:off x="1093265" y="3793780"/>
            <a:ext cx="3168774" cy="2124201"/>
          </a:xfrm>
          <a:prstGeom prst="rect">
            <a:avLst/>
          </a:prstGeom>
          <a:noFill/>
          <a:effectLst>
            <a:softEdge rad="63500"/>
          </a:effectLst>
        </p:spPr>
      </p:pic>
      <p:pic>
        <p:nvPicPr>
          <p:cNvPr id="28" name="Picture 18"/>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4909"/>
          <a:stretch/>
        </p:blipFill>
        <p:spPr bwMode="auto">
          <a:xfrm>
            <a:off x="4513079" y="3793780"/>
            <a:ext cx="3027753" cy="2093878"/>
          </a:xfrm>
          <a:prstGeom prst="rect">
            <a:avLst/>
          </a:prstGeom>
          <a:noFill/>
          <a:effectLst>
            <a:softEdge rad="63500"/>
          </a:effectLst>
        </p:spPr>
      </p:pic>
      <p:pic>
        <p:nvPicPr>
          <p:cNvPr id="3" name="Picture 2"/>
          <p:cNvPicPr>
            <a:picLocks noChangeAspect="1"/>
          </p:cNvPicPr>
          <p:nvPr/>
        </p:nvPicPr>
        <p:blipFill rotWithShape="1">
          <a:blip r:embed="rId9">
            <a:extLst>
              <a:ext uri="{28A0092B-C50C-407E-A947-70E740481C1C}">
                <a14:useLocalDpi xmlns:a14="http://schemas.microsoft.com/office/drawing/2010/main" val="0"/>
              </a:ext>
            </a:extLst>
          </a:blip>
          <a:srcRect t="5784"/>
          <a:stretch/>
        </p:blipFill>
        <p:spPr>
          <a:xfrm>
            <a:off x="1035301" y="1507799"/>
            <a:ext cx="3284702" cy="2222720"/>
          </a:xfrm>
          <a:prstGeom prst="rect">
            <a:avLst/>
          </a:prstGeom>
          <a:ln>
            <a:noFill/>
          </a:ln>
          <a:effectLst>
            <a:softEdge rad="112500"/>
          </a:effectLst>
        </p:spPr>
      </p:pic>
      <p:pic>
        <p:nvPicPr>
          <p:cNvPr id="5" name="Picture 4"/>
          <p:cNvPicPr>
            <a:picLocks noChangeAspect="1"/>
          </p:cNvPicPr>
          <p:nvPr/>
        </p:nvPicPr>
        <p:blipFill rotWithShape="1">
          <a:blip r:embed="rId10">
            <a:extLst>
              <a:ext uri="{28A0092B-C50C-407E-A947-70E740481C1C}">
                <a14:useLocalDpi xmlns:a14="http://schemas.microsoft.com/office/drawing/2010/main" val="0"/>
              </a:ext>
            </a:extLst>
          </a:blip>
          <a:srcRect l="18100" t="8138" r="11482" b="16190"/>
          <a:stretch/>
        </p:blipFill>
        <p:spPr>
          <a:xfrm>
            <a:off x="7647709" y="1493073"/>
            <a:ext cx="3123209" cy="2237446"/>
          </a:xfrm>
          <a:prstGeom prst="rect">
            <a:avLst/>
          </a:prstGeom>
          <a:ln>
            <a:noFill/>
          </a:ln>
          <a:effectLst>
            <a:softEdge rad="112500"/>
          </a:effectLst>
        </p:spPr>
      </p:pic>
      <p:pic>
        <p:nvPicPr>
          <p:cNvPr id="6" name="Picture 5"/>
          <p:cNvPicPr>
            <a:picLocks noChangeAspect="1"/>
          </p:cNvPicPr>
          <p:nvPr/>
        </p:nvPicPr>
        <p:blipFill rotWithShape="1">
          <a:blip r:embed="rId11">
            <a:extLst>
              <a:ext uri="{28A0092B-C50C-407E-A947-70E740481C1C}">
                <a14:useLocalDpi xmlns:a14="http://schemas.microsoft.com/office/drawing/2010/main" val="0"/>
              </a:ext>
            </a:extLst>
          </a:blip>
          <a:srcRect t="12439" r="7328"/>
          <a:stretch/>
        </p:blipFill>
        <p:spPr>
          <a:xfrm>
            <a:off x="7647709" y="3793781"/>
            <a:ext cx="3103737" cy="2124200"/>
          </a:xfrm>
          <a:prstGeom prst="rect">
            <a:avLst/>
          </a:prstGeom>
          <a:ln>
            <a:noFill/>
          </a:ln>
          <a:effectLst>
            <a:softEdge rad="112500"/>
          </a:effectLst>
        </p:spPr>
      </p:pic>
      <p:pic>
        <p:nvPicPr>
          <p:cNvPr id="8" name="Slide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24195" y="838658"/>
            <a:ext cx="609600" cy="609600"/>
          </a:xfrm>
          <a:prstGeom prst="rect">
            <a:avLst/>
          </a:prstGeom>
        </p:spPr>
      </p:pic>
    </p:spTree>
    <p:custDataLst>
      <p:tags r:id="rId1"/>
    </p:custDataLst>
    <p:extLst>
      <p:ext uri="{BB962C8B-B14F-4D97-AF65-F5344CB8AC3E}">
        <p14:creationId xmlns:p14="http://schemas.microsoft.com/office/powerpoint/2010/main" val="45797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240" fill="hold"/>
                                        <p:tgtEl>
                                          <p:spTgt spid="8"/>
                                        </p:tgtEl>
                                      </p:cBhvr>
                                    </p:cmd>
                                  </p:childTnLst>
                                </p:cTn>
                              </p:par>
                            </p:childTnLst>
                          </p:cTn>
                        </p:par>
                      </p:childTnLst>
                    </p:cTn>
                  </p:par>
                </p:childTnLst>
              </p:cTn>
              <p:nextCondLst>
                <p:cond evt="onClick" delay="0">
                  <p:tgtEl>
                    <p:spTgt spid="8"/>
                  </p:tgtEl>
                </p:cond>
              </p:nextCondLst>
            </p:seq>
            <p:audio>
              <p:cMediaNode vol="80000">
                <p:cTn id="2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1AB99F2-2754-92C6-2D7E-43818FD93719}"/>
              </a:ext>
            </a:extLst>
          </p:cNvPr>
          <p:cNvSpPr txBox="1">
            <a:spLocks/>
          </p:cNvSpPr>
          <p:nvPr/>
        </p:nvSpPr>
        <p:spPr>
          <a:xfrm>
            <a:off x="1733795" y="543915"/>
            <a:ext cx="10034649"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D0D0D"/>
                </a:solidFill>
                <a:latin typeface="Urbane Rounded Bold" pitchFamily="2" charset="77"/>
              </a:rPr>
              <a:t>What do you need to be happy and healthy?</a:t>
            </a:r>
            <a:endParaRPr lang="en-GB" sz="2800" dirty="0">
              <a:solidFill>
                <a:srgbClr val="0D0D0D"/>
              </a:solidFill>
              <a:latin typeface="Urbane Rounded Bold" pitchFamily="2" charset="77"/>
            </a:endParaRPr>
          </a:p>
        </p:txBody>
      </p:sp>
      <p:sp>
        <p:nvSpPr>
          <p:cNvPr id="13" name="Title 2">
            <a:extLst>
              <a:ext uri="{FF2B5EF4-FFF2-40B4-BE49-F238E27FC236}">
                <a16:creationId xmlns:a16="http://schemas.microsoft.com/office/drawing/2014/main" id="{81AB99F2-2754-92C6-2D7E-43818FD93719}"/>
              </a:ext>
            </a:extLst>
          </p:cNvPr>
          <p:cNvSpPr txBox="1">
            <a:spLocks/>
          </p:cNvSpPr>
          <p:nvPr/>
        </p:nvSpPr>
        <p:spPr>
          <a:xfrm>
            <a:off x="3174302" y="1277854"/>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0AD00"/>
                </a:solidFill>
                <a:latin typeface="Urbane Rounded Bold" pitchFamily="2" charset="77"/>
              </a:rPr>
              <a:t>A home</a:t>
            </a:r>
            <a:endParaRPr lang="en-GB" sz="2800" dirty="0">
              <a:solidFill>
                <a:srgbClr val="00AD00"/>
              </a:solidFill>
              <a:latin typeface="Urbane Rounded Bold" pitchFamily="2" charset="77"/>
            </a:endParaRPr>
          </a:p>
        </p:txBody>
      </p:sp>
      <p:sp>
        <p:nvSpPr>
          <p:cNvPr id="14" name="Title 2">
            <a:extLst>
              <a:ext uri="{FF2B5EF4-FFF2-40B4-BE49-F238E27FC236}">
                <a16:creationId xmlns:a16="http://schemas.microsoft.com/office/drawing/2014/main" id="{81AB99F2-2754-92C6-2D7E-43818FD93719}"/>
              </a:ext>
            </a:extLst>
          </p:cNvPr>
          <p:cNvSpPr txBox="1">
            <a:spLocks/>
          </p:cNvSpPr>
          <p:nvPr/>
        </p:nvSpPr>
        <p:spPr>
          <a:xfrm>
            <a:off x="2087666" y="2549121"/>
            <a:ext cx="2030680"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E73081"/>
                </a:solidFill>
                <a:latin typeface="Urbane Rounded Bold" pitchFamily="2" charset="77"/>
              </a:rPr>
              <a:t>Friends</a:t>
            </a:r>
            <a:endParaRPr lang="en-GB" sz="2800" dirty="0">
              <a:solidFill>
                <a:srgbClr val="E73081"/>
              </a:solidFill>
              <a:latin typeface="Urbane Rounded Bold" pitchFamily="2" charset="77"/>
            </a:endParaRPr>
          </a:p>
        </p:txBody>
      </p:sp>
      <p:pic>
        <p:nvPicPr>
          <p:cNvPr id="2" name="Picture 1"/>
          <p:cNvPicPr>
            <a:picLocks noChangeAspect="1"/>
          </p:cNvPicPr>
          <p:nvPr/>
        </p:nvPicPr>
        <p:blipFill>
          <a:blip r:embed="rId6"/>
          <a:stretch>
            <a:fillRect/>
          </a:stretch>
        </p:blipFill>
        <p:spPr>
          <a:xfrm>
            <a:off x="4753161" y="2374408"/>
            <a:ext cx="2146404" cy="2266988"/>
          </a:xfrm>
          <a:prstGeom prst="rect">
            <a:avLst/>
          </a:prstGeom>
        </p:spPr>
      </p:pic>
      <p:sp>
        <p:nvSpPr>
          <p:cNvPr id="16" name="Title 2">
            <a:extLst>
              <a:ext uri="{FF2B5EF4-FFF2-40B4-BE49-F238E27FC236}">
                <a16:creationId xmlns:a16="http://schemas.microsoft.com/office/drawing/2014/main" id="{81AB99F2-2754-92C6-2D7E-43818FD93719}"/>
              </a:ext>
            </a:extLst>
          </p:cNvPr>
          <p:cNvSpPr txBox="1">
            <a:spLocks/>
          </p:cNvSpPr>
          <p:nvPr/>
        </p:nvSpPr>
        <p:spPr>
          <a:xfrm>
            <a:off x="3850693" y="4976009"/>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0AD00"/>
                </a:solidFill>
                <a:latin typeface="Urbane Rounded Bold" pitchFamily="2" charset="77"/>
              </a:rPr>
              <a:t>Healthy food</a:t>
            </a:r>
            <a:endParaRPr lang="en-GB" sz="2800" dirty="0">
              <a:solidFill>
                <a:srgbClr val="00AD00"/>
              </a:solidFill>
              <a:latin typeface="Urbane Rounded Bold" pitchFamily="2" charset="77"/>
            </a:endParaRPr>
          </a:p>
        </p:txBody>
      </p:sp>
      <p:sp>
        <p:nvSpPr>
          <p:cNvPr id="17" name="Title 2">
            <a:extLst>
              <a:ext uri="{FF2B5EF4-FFF2-40B4-BE49-F238E27FC236}">
                <a16:creationId xmlns:a16="http://schemas.microsoft.com/office/drawing/2014/main" id="{81AB99F2-2754-92C6-2D7E-43818FD93719}"/>
              </a:ext>
            </a:extLst>
          </p:cNvPr>
          <p:cNvSpPr txBox="1">
            <a:spLocks/>
          </p:cNvSpPr>
          <p:nvPr/>
        </p:nvSpPr>
        <p:spPr>
          <a:xfrm>
            <a:off x="7088306" y="4753175"/>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E83081"/>
                </a:solidFill>
                <a:latin typeface="Urbane Rounded Bold" pitchFamily="2" charset="77"/>
              </a:rPr>
              <a:t>Clean water</a:t>
            </a:r>
            <a:endParaRPr lang="en-GB" sz="2800" dirty="0">
              <a:solidFill>
                <a:srgbClr val="E83081"/>
              </a:solidFill>
              <a:latin typeface="Urbane Rounded Bold" pitchFamily="2" charset="77"/>
            </a:endParaRPr>
          </a:p>
        </p:txBody>
      </p:sp>
      <p:sp>
        <p:nvSpPr>
          <p:cNvPr id="18" name="Title 2">
            <a:extLst>
              <a:ext uri="{FF2B5EF4-FFF2-40B4-BE49-F238E27FC236}">
                <a16:creationId xmlns:a16="http://schemas.microsoft.com/office/drawing/2014/main" id="{81AB99F2-2754-92C6-2D7E-43818FD93719}"/>
              </a:ext>
            </a:extLst>
          </p:cNvPr>
          <p:cNvSpPr txBox="1">
            <a:spLocks/>
          </p:cNvSpPr>
          <p:nvPr/>
        </p:nvSpPr>
        <p:spPr>
          <a:xfrm>
            <a:off x="7369457" y="2382516"/>
            <a:ext cx="333254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2800" b="1" dirty="0" smtClean="0">
                <a:solidFill>
                  <a:srgbClr val="E83081"/>
                </a:solidFill>
                <a:latin typeface="Urbane Rounded Bold" pitchFamily="2" charset="77"/>
              </a:rPr>
              <a:t>Toys and games (play)</a:t>
            </a:r>
            <a:endParaRPr lang="en-GB" sz="2800" dirty="0">
              <a:solidFill>
                <a:srgbClr val="E83081"/>
              </a:solidFill>
              <a:latin typeface="Urbane Rounded Bold" pitchFamily="2" charset="77"/>
            </a:endParaRPr>
          </a:p>
        </p:txBody>
      </p:sp>
      <p:sp>
        <p:nvSpPr>
          <p:cNvPr id="19" name="Title 2">
            <a:extLst>
              <a:ext uri="{FF2B5EF4-FFF2-40B4-BE49-F238E27FC236}">
                <a16:creationId xmlns:a16="http://schemas.microsoft.com/office/drawing/2014/main" id="{81AB99F2-2754-92C6-2D7E-43818FD93719}"/>
              </a:ext>
            </a:extLst>
          </p:cNvPr>
          <p:cNvSpPr txBox="1">
            <a:spLocks/>
          </p:cNvSpPr>
          <p:nvPr/>
        </p:nvSpPr>
        <p:spPr>
          <a:xfrm>
            <a:off x="7881108" y="3668705"/>
            <a:ext cx="2497051"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33BBEE"/>
                </a:solidFill>
                <a:latin typeface="Urbane Rounded Bold" pitchFamily="2" charset="77"/>
              </a:rPr>
              <a:t>Exercise</a:t>
            </a:r>
            <a:endParaRPr lang="en-GB" sz="2800" dirty="0">
              <a:solidFill>
                <a:srgbClr val="33BBEE"/>
              </a:solidFill>
              <a:latin typeface="Urbane Rounded Bold" pitchFamily="2" charset="77"/>
            </a:endParaRPr>
          </a:p>
        </p:txBody>
      </p:sp>
      <p:cxnSp>
        <p:nvCxnSpPr>
          <p:cNvPr id="20" name="Straight Arrow Connector 19"/>
          <p:cNvCxnSpPr/>
          <p:nvPr/>
        </p:nvCxnSpPr>
        <p:spPr>
          <a:xfrm>
            <a:off x="4383328" y="2186661"/>
            <a:ext cx="600262" cy="545356"/>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762267" y="3270538"/>
            <a:ext cx="805977" cy="44545"/>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5144442" y="4641396"/>
            <a:ext cx="175817" cy="652862"/>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930050" y="3192215"/>
            <a:ext cx="835309" cy="282371"/>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6301802" y="4678007"/>
            <a:ext cx="766029" cy="507693"/>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flipV="1">
            <a:off x="6879409" y="4089499"/>
            <a:ext cx="885950" cy="147184"/>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982453" y="4167818"/>
            <a:ext cx="770708" cy="287964"/>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sp>
        <p:nvSpPr>
          <p:cNvPr id="22" name="Title 2">
            <a:extLst>
              <a:ext uri="{FF2B5EF4-FFF2-40B4-BE49-F238E27FC236}">
                <a16:creationId xmlns:a16="http://schemas.microsoft.com/office/drawing/2014/main" id="{81AB99F2-2754-92C6-2D7E-43818FD93719}"/>
              </a:ext>
            </a:extLst>
          </p:cNvPr>
          <p:cNvSpPr txBox="1">
            <a:spLocks/>
          </p:cNvSpPr>
          <p:nvPr/>
        </p:nvSpPr>
        <p:spPr>
          <a:xfrm>
            <a:off x="1559756" y="3911232"/>
            <a:ext cx="2497051" cy="1286189"/>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33BBEE"/>
                </a:solidFill>
                <a:latin typeface="Urbane Rounded Bold" pitchFamily="2" charset="77"/>
              </a:rPr>
              <a:t>Free choice and space when needed</a:t>
            </a:r>
            <a:endParaRPr lang="en-GB" sz="2800" dirty="0">
              <a:solidFill>
                <a:srgbClr val="33BBEE"/>
              </a:solidFill>
              <a:latin typeface="Urbane Rounded Bold" pitchFamily="2" charset="77"/>
            </a:endParaRPr>
          </a:p>
        </p:txBody>
      </p:sp>
      <p:cxnSp>
        <p:nvCxnSpPr>
          <p:cNvPr id="28" name="Straight Arrow Connector 27"/>
          <p:cNvCxnSpPr/>
          <p:nvPr/>
        </p:nvCxnSpPr>
        <p:spPr>
          <a:xfrm flipH="1">
            <a:off x="6432926" y="2271428"/>
            <a:ext cx="466639" cy="301389"/>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sp>
        <p:nvSpPr>
          <p:cNvPr id="32" name="Title 2">
            <a:extLst>
              <a:ext uri="{FF2B5EF4-FFF2-40B4-BE49-F238E27FC236}">
                <a16:creationId xmlns:a16="http://schemas.microsoft.com/office/drawing/2014/main" id="{81AB99F2-2754-92C6-2D7E-43818FD93719}"/>
              </a:ext>
            </a:extLst>
          </p:cNvPr>
          <p:cNvSpPr txBox="1">
            <a:spLocks/>
          </p:cNvSpPr>
          <p:nvPr/>
        </p:nvSpPr>
        <p:spPr>
          <a:xfrm>
            <a:off x="6867277" y="1354316"/>
            <a:ext cx="2497051"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33BBEE"/>
                </a:solidFill>
                <a:latin typeface="Urbane Rounded Bold" pitchFamily="2" charset="77"/>
              </a:rPr>
              <a:t>Health care</a:t>
            </a:r>
            <a:endParaRPr lang="en-GB" sz="2800" dirty="0">
              <a:solidFill>
                <a:srgbClr val="33BBEE"/>
              </a:solidFill>
              <a:latin typeface="Urbane Rounded Bold" pitchFamily="2" charset="77"/>
            </a:endParaRPr>
          </a:p>
        </p:txBody>
      </p:sp>
      <p:pic>
        <p:nvPicPr>
          <p:cNvPr id="34" name="Slide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4195" y="882209"/>
            <a:ext cx="609600" cy="609600"/>
          </a:xfrm>
          <a:prstGeom prst="rect">
            <a:avLst/>
          </a:prstGeom>
        </p:spPr>
      </p:pic>
    </p:spTree>
    <p:custDataLst>
      <p:tags r:id="rId1"/>
    </p:custDataLst>
    <p:extLst>
      <p:ext uri="{BB962C8B-B14F-4D97-AF65-F5344CB8AC3E}">
        <p14:creationId xmlns:p14="http://schemas.microsoft.com/office/powerpoint/2010/main" val="11495755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250" fill="hold"/>
                                        <p:tgtEl>
                                          <p:spTgt spid="34"/>
                                        </p:tgtEl>
                                      </p:cBhvr>
                                    </p:cmd>
                                  </p:childTnLst>
                                </p:cTn>
                              </p:par>
                            </p:childTnLst>
                          </p:cTn>
                        </p:par>
                      </p:childTnLst>
                    </p:cTn>
                  </p:par>
                </p:childTnLst>
              </p:cTn>
              <p:nextCondLst>
                <p:cond evt="onClick" delay="0">
                  <p:tgtEl>
                    <p:spTgt spid="34"/>
                  </p:tgtEl>
                </p:cond>
              </p:nextCondLst>
            </p:seq>
            <p:audio>
              <p:cMediaNode vol="80000">
                <p:cTn id="7" fill="hold" display="0">
                  <p:stCondLst>
                    <p:cond delay="indefinite"/>
                  </p:stCondLst>
                  <p:endCondLst>
                    <p:cond evt="onStopAudio" delay="0">
                      <p:tgtEl>
                        <p:sldTgt/>
                      </p:tgtEl>
                    </p:cond>
                  </p:endCondLst>
                </p:cTn>
                <p:tgtEl>
                  <p:spTgt spid="3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1783559" y="535829"/>
            <a:ext cx="10034649"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600" b="1" dirty="0" smtClean="0">
                <a:solidFill>
                  <a:srgbClr val="0D0D0D"/>
                </a:solidFill>
                <a:latin typeface="Urbane Rounded Bold" pitchFamily="2" charset="77"/>
              </a:rPr>
              <a:t>What do our pets need to be happy and healthy?</a:t>
            </a:r>
            <a:endParaRPr lang="en-GB" sz="2600" dirty="0">
              <a:solidFill>
                <a:srgbClr val="0D0D0D"/>
              </a:solidFill>
              <a:latin typeface="Urbane Rounded Bold" pitchFamily="2" charset="77"/>
            </a:endParaRPr>
          </a:p>
        </p:txBody>
      </p:sp>
      <p:pic>
        <p:nvPicPr>
          <p:cNvPr id="9" name="Picture 8"/>
          <p:cNvPicPr/>
          <p:nvPr/>
        </p:nvPicPr>
        <p:blipFill>
          <a:blip r:embed="rId6">
            <a:extLst>
              <a:ext uri="{28A0092B-C50C-407E-A947-70E740481C1C}">
                <a14:useLocalDpi xmlns:a14="http://schemas.microsoft.com/office/drawing/2010/main" val="0"/>
              </a:ext>
            </a:extLst>
          </a:blip>
          <a:stretch>
            <a:fillRect/>
          </a:stretch>
        </p:blipFill>
        <p:spPr bwMode="auto">
          <a:xfrm>
            <a:off x="7635808" y="1643307"/>
            <a:ext cx="3181281" cy="2220686"/>
          </a:xfrm>
          <a:prstGeom prst="rect">
            <a:avLst/>
          </a:prstGeom>
          <a:ln>
            <a:noFill/>
          </a:ln>
          <a:effectLst>
            <a:softEdge rad="112500"/>
          </a:effectLst>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1" r="7675"/>
          <a:stretch/>
        </p:blipFill>
        <p:spPr>
          <a:xfrm>
            <a:off x="4373027" y="1643308"/>
            <a:ext cx="3131707" cy="2220685"/>
          </a:xfrm>
          <a:prstGeom prst="rect">
            <a:avLst/>
          </a:prstGeom>
          <a:ln>
            <a:noFill/>
          </a:ln>
          <a:effectLst>
            <a:softEdge rad="112500"/>
          </a:effectLst>
        </p:spPr>
      </p:pic>
      <p:pic>
        <p:nvPicPr>
          <p:cNvPr id="12" name="Picture 11"/>
          <p:cNvPicPr>
            <a:picLocks noChangeAspect="1"/>
          </p:cNvPicPr>
          <p:nvPr/>
        </p:nvPicPr>
        <p:blipFill rotWithShape="1">
          <a:blip r:embed="rId8">
            <a:extLst>
              <a:ext uri="{28A0092B-C50C-407E-A947-70E740481C1C}">
                <a14:useLocalDpi xmlns:a14="http://schemas.microsoft.com/office/drawing/2010/main" val="0"/>
              </a:ext>
            </a:extLst>
          </a:blip>
          <a:srcRect l="5000" r="7142"/>
          <a:stretch/>
        </p:blipFill>
        <p:spPr>
          <a:xfrm>
            <a:off x="1085282" y="3863994"/>
            <a:ext cx="3135086" cy="2156216"/>
          </a:xfrm>
          <a:prstGeom prst="rect">
            <a:avLst/>
          </a:prstGeom>
          <a:ln>
            <a:noFill/>
          </a:ln>
          <a:effectLst>
            <a:softEdge rad="112500"/>
          </a:effectLst>
        </p:spPr>
      </p:pic>
      <p:grpSp>
        <p:nvGrpSpPr>
          <p:cNvPr id="15" name="Group 14"/>
          <p:cNvGrpSpPr/>
          <p:nvPr/>
        </p:nvGrpSpPr>
        <p:grpSpPr>
          <a:xfrm>
            <a:off x="4338705" y="3863993"/>
            <a:ext cx="3166892" cy="2201910"/>
            <a:chOff x="4417621" y="2125683"/>
            <a:chExt cx="5569161" cy="3976153"/>
          </a:xfrm>
        </p:grpSpPr>
        <p:pic>
          <p:nvPicPr>
            <p:cNvPr id="13" name="Picture 12"/>
            <p:cNvPicPr>
              <a:picLocks noChangeAspect="1"/>
            </p:cNvPicPr>
            <p:nvPr/>
          </p:nvPicPr>
          <p:blipFill rotWithShape="1">
            <a:blip r:embed="rId9">
              <a:extLst>
                <a:ext uri="{28A0092B-C50C-407E-A947-70E740481C1C}">
                  <a14:useLocalDpi xmlns:a14="http://schemas.microsoft.com/office/drawing/2010/main" val="0"/>
                </a:ext>
              </a:extLst>
            </a:blip>
            <a:srcRect t="36017" r="26508" b="11513"/>
            <a:stretch/>
          </p:blipFill>
          <p:spPr>
            <a:xfrm>
              <a:off x="4417621" y="2125683"/>
              <a:ext cx="5569161" cy="3976153"/>
            </a:xfrm>
            <a:prstGeom prst="rect">
              <a:avLst/>
            </a:prstGeom>
            <a:ln>
              <a:noFill/>
            </a:ln>
            <a:effectLst>
              <a:softEdge rad="112500"/>
            </a:effectLst>
          </p:spPr>
        </p:pic>
        <p:sp>
          <p:nvSpPr>
            <p:cNvPr id="14" name="Rectangle 13"/>
            <p:cNvSpPr/>
            <p:nvPr/>
          </p:nvSpPr>
          <p:spPr>
            <a:xfrm>
              <a:off x="6972688" y="2517570"/>
              <a:ext cx="663120" cy="308758"/>
            </a:xfrm>
            <a:prstGeom prst="rect">
              <a:avLst/>
            </a:prstGeom>
            <a:solidFill>
              <a:srgbClr val="E90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16752" y="3863993"/>
            <a:ext cx="3234324" cy="2156216"/>
          </a:xfrm>
          <a:prstGeom prst="rect">
            <a:avLst/>
          </a:prstGeom>
          <a:ln>
            <a:noFill/>
          </a:ln>
          <a:effectLst>
            <a:softEdge rad="112500"/>
          </a:effectLst>
        </p:spPr>
      </p:pic>
      <p:pic>
        <p:nvPicPr>
          <p:cNvPr id="3" name="Picture 2"/>
          <p:cNvPicPr>
            <a:picLocks noChangeAspect="1"/>
          </p:cNvPicPr>
          <p:nvPr/>
        </p:nvPicPr>
        <p:blipFill rotWithShape="1">
          <a:blip r:embed="rId11">
            <a:extLst>
              <a:ext uri="{28A0092B-C50C-407E-A947-70E740481C1C}">
                <a14:useLocalDpi xmlns:a14="http://schemas.microsoft.com/office/drawing/2010/main" val="0"/>
              </a:ext>
            </a:extLst>
          </a:blip>
          <a:srcRect t="3946" r="21397"/>
          <a:stretch/>
        </p:blipFill>
        <p:spPr>
          <a:xfrm>
            <a:off x="1085282" y="1664208"/>
            <a:ext cx="3157534" cy="2172360"/>
          </a:xfrm>
          <a:prstGeom prst="rect">
            <a:avLst/>
          </a:prstGeom>
          <a:ln>
            <a:noFill/>
          </a:ln>
          <a:effectLst>
            <a:softEdge rad="112500"/>
          </a:effectLst>
        </p:spPr>
      </p:pic>
      <p:pic>
        <p:nvPicPr>
          <p:cNvPr id="4" name="Slide 6">
            <a:hlinkClick r:id="" action="ppaction://media"/>
          </p:cNvPr>
          <p:cNvPicPr>
            <a:picLocks noChangeAspect="1"/>
          </p:cNvPicPr>
          <p:nvPr>
            <a:audioFile r:link="rId2"/>
            <p:extLst>
              <p:ext uri="{DAA4B4D4-6D71-4841-9C94-3DE7FCFB9230}">
                <p14:media xmlns:p14="http://schemas.microsoft.com/office/powerpoint/2010/main" r:embed="rId3">
                  <p14:trim end="2168.5736"/>
                </p14:media>
              </p:ext>
            </p:extLst>
          </p:nvPr>
        </p:nvPicPr>
        <p:blipFill>
          <a:blip r:embed="rId12"/>
          <a:stretch>
            <a:fillRect/>
          </a:stretch>
        </p:blipFill>
        <p:spPr>
          <a:xfrm>
            <a:off x="1129621" y="805669"/>
            <a:ext cx="609600" cy="609600"/>
          </a:xfrm>
          <a:prstGeom prst="rect">
            <a:avLst/>
          </a:prstGeom>
        </p:spPr>
      </p:pic>
    </p:spTree>
    <p:custDataLst>
      <p:tags r:id="rId1"/>
    </p:custDataLst>
    <p:extLst>
      <p:ext uri="{BB962C8B-B14F-4D97-AF65-F5344CB8AC3E}">
        <p14:creationId xmlns:p14="http://schemas.microsoft.com/office/powerpoint/2010/main" val="325256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97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1804944" y="535829"/>
            <a:ext cx="9500362"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600" b="1" dirty="0" smtClean="0">
                <a:solidFill>
                  <a:srgbClr val="0D0D0D"/>
                </a:solidFill>
                <a:latin typeface="Urbane Rounded Bold" pitchFamily="2" charset="77"/>
              </a:rPr>
              <a:t>What do our pets need to be happy and healthy?</a:t>
            </a:r>
            <a:endParaRPr lang="en-GB" sz="2600" dirty="0">
              <a:solidFill>
                <a:srgbClr val="0D0D0D"/>
              </a:solidFill>
              <a:latin typeface="Urbane Rounded Bold" pitchFamily="2" charset="77"/>
            </a:endParaRPr>
          </a:p>
        </p:txBody>
      </p:sp>
      <p:sp>
        <p:nvSpPr>
          <p:cNvPr id="8" name="Title 2">
            <a:extLst>
              <a:ext uri="{FF2B5EF4-FFF2-40B4-BE49-F238E27FC236}">
                <a16:creationId xmlns:a16="http://schemas.microsoft.com/office/drawing/2014/main" id="{81AB99F2-2754-92C6-2D7E-43818FD93719}"/>
              </a:ext>
            </a:extLst>
          </p:cNvPr>
          <p:cNvSpPr txBox="1">
            <a:spLocks/>
          </p:cNvSpPr>
          <p:nvPr/>
        </p:nvSpPr>
        <p:spPr>
          <a:xfrm>
            <a:off x="2264870" y="1380205"/>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0AD00"/>
                </a:solidFill>
                <a:latin typeface="Urbane Rounded Bold" pitchFamily="2" charset="77"/>
              </a:rPr>
              <a:t>A home</a:t>
            </a:r>
            <a:endParaRPr lang="en-GB" sz="2800" dirty="0">
              <a:solidFill>
                <a:srgbClr val="00AD00"/>
              </a:solidFill>
              <a:latin typeface="Urbane Rounded Bold" pitchFamily="2" charset="77"/>
            </a:endParaRPr>
          </a:p>
        </p:txBody>
      </p:sp>
      <p:sp>
        <p:nvSpPr>
          <p:cNvPr id="9" name="Title 2">
            <a:extLst>
              <a:ext uri="{FF2B5EF4-FFF2-40B4-BE49-F238E27FC236}">
                <a16:creationId xmlns:a16="http://schemas.microsoft.com/office/drawing/2014/main" id="{81AB99F2-2754-92C6-2D7E-43818FD93719}"/>
              </a:ext>
            </a:extLst>
          </p:cNvPr>
          <p:cNvSpPr txBox="1">
            <a:spLocks/>
          </p:cNvSpPr>
          <p:nvPr/>
        </p:nvSpPr>
        <p:spPr>
          <a:xfrm>
            <a:off x="1550002" y="2795332"/>
            <a:ext cx="2030680"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E73081"/>
                </a:solidFill>
                <a:latin typeface="Urbane Rounded Bold" pitchFamily="2" charset="77"/>
              </a:rPr>
              <a:t>Friends</a:t>
            </a:r>
            <a:endParaRPr lang="en-GB" sz="2800" dirty="0">
              <a:solidFill>
                <a:srgbClr val="E73081"/>
              </a:solidFill>
              <a:latin typeface="Urbane Rounded Bold" pitchFamily="2" charset="77"/>
            </a:endParaRPr>
          </a:p>
        </p:txBody>
      </p:sp>
      <p:sp>
        <p:nvSpPr>
          <p:cNvPr id="10" name="Title 2">
            <a:extLst>
              <a:ext uri="{FF2B5EF4-FFF2-40B4-BE49-F238E27FC236}">
                <a16:creationId xmlns:a16="http://schemas.microsoft.com/office/drawing/2014/main" id="{81AB99F2-2754-92C6-2D7E-43818FD93719}"/>
              </a:ext>
            </a:extLst>
          </p:cNvPr>
          <p:cNvSpPr txBox="1">
            <a:spLocks/>
          </p:cNvSpPr>
          <p:nvPr/>
        </p:nvSpPr>
        <p:spPr>
          <a:xfrm>
            <a:off x="7432096" y="1249606"/>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33BBEE"/>
                </a:solidFill>
                <a:latin typeface="Urbane Rounded Bold" pitchFamily="2" charset="77"/>
              </a:rPr>
              <a:t>Health care</a:t>
            </a:r>
            <a:endParaRPr lang="en-GB" sz="2800" dirty="0">
              <a:solidFill>
                <a:srgbClr val="33BBEE"/>
              </a:solidFill>
              <a:latin typeface="Urbane Rounded Bold" pitchFamily="2" charset="77"/>
            </a:endParaRPr>
          </a:p>
        </p:txBody>
      </p:sp>
      <p:sp>
        <p:nvSpPr>
          <p:cNvPr id="11" name="Title 2">
            <a:extLst>
              <a:ext uri="{FF2B5EF4-FFF2-40B4-BE49-F238E27FC236}">
                <a16:creationId xmlns:a16="http://schemas.microsoft.com/office/drawing/2014/main" id="{81AB99F2-2754-92C6-2D7E-43818FD93719}"/>
              </a:ext>
            </a:extLst>
          </p:cNvPr>
          <p:cNvSpPr txBox="1">
            <a:spLocks/>
          </p:cNvSpPr>
          <p:nvPr/>
        </p:nvSpPr>
        <p:spPr>
          <a:xfrm>
            <a:off x="4103539" y="5095861"/>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00AD00"/>
                </a:solidFill>
                <a:latin typeface="Urbane Rounded Bold" pitchFamily="2" charset="77"/>
              </a:rPr>
              <a:t>Healthy food</a:t>
            </a:r>
            <a:endParaRPr lang="en-GB" sz="2800" dirty="0">
              <a:solidFill>
                <a:srgbClr val="00AD00"/>
              </a:solidFill>
              <a:latin typeface="Urbane Rounded Bold" pitchFamily="2" charset="77"/>
            </a:endParaRPr>
          </a:p>
        </p:txBody>
      </p:sp>
      <p:sp>
        <p:nvSpPr>
          <p:cNvPr id="12" name="Title 2">
            <a:extLst>
              <a:ext uri="{FF2B5EF4-FFF2-40B4-BE49-F238E27FC236}">
                <a16:creationId xmlns:a16="http://schemas.microsoft.com/office/drawing/2014/main" id="{81AB99F2-2754-92C6-2D7E-43818FD93719}"/>
              </a:ext>
            </a:extLst>
          </p:cNvPr>
          <p:cNvSpPr txBox="1">
            <a:spLocks/>
          </p:cNvSpPr>
          <p:nvPr/>
        </p:nvSpPr>
        <p:spPr>
          <a:xfrm>
            <a:off x="7498737" y="4908793"/>
            <a:ext cx="301831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E73081"/>
                </a:solidFill>
                <a:latin typeface="Urbane Rounded Bold" pitchFamily="2" charset="77"/>
              </a:rPr>
              <a:t>Clean water</a:t>
            </a:r>
            <a:endParaRPr lang="en-GB" sz="2800" dirty="0">
              <a:solidFill>
                <a:srgbClr val="E73081"/>
              </a:solidFill>
              <a:latin typeface="Urbane Rounded Bold" pitchFamily="2" charset="77"/>
            </a:endParaRPr>
          </a:p>
        </p:txBody>
      </p:sp>
      <p:sp>
        <p:nvSpPr>
          <p:cNvPr id="13" name="Title 2">
            <a:extLst>
              <a:ext uri="{FF2B5EF4-FFF2-40B4-BE49-F238E27FC236}">
                <a16:creationId xmlns:a16="http://schemas.microsoft.com/office/drawing/2014/main" id="{81AB99F2-2754-92C6-2D7E-43818FD93719}"/>
              </a:ext>
            </a:extLst>
          </p:cNvPr>
          <p:cNvSpPr txBox="1">
            <a:spLocks/>
          </p:cNvSpPr>
          <p:nvPr/>
        </p:nvSpPr>
        <p:spPr>
          <a:xfrm>
            <a:off x="7516492" y="2546954"/>
            <a:ext cx="3332543"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E73081"/>
                </a:solidFill>
                <a:latin typeface="Urbane Rounded Bold" pitchFamily="2" charset="77"/>
              </a:rPr>
              <a:t>Toys and games</a:t>
            </a:r>
          </a:p>
          <a:p>
            <a:pPr>
              <a:lnSpc>
                <a:spcPct val="100000"/>
              </a:lnSpc>
            </a:pPr>
            <a:r>
              <a:rPr lang="en-GB" sz="2800" b="1" dirty="0" smtClean="0">
                <a:solidFill>
                  <a:srgbClr val="E73081"/>
                </a:solidFill>
                <a:latin typeface="Urbane Rounded Bold" pitchFamily="2" charset="77"/>
              </a:rPr>
              <a:t>(play)</a:t>
            </a:r>
            <a:endParaRPr lang="en-GB" sz="2800" dirty="0">
              <a:solidFill>
                <a:srgbClr val="E73081"/>
              </a:solidFill>
              <a:latin typeface="Urbane Rounded Bold" pitchFamily="2" charset="77"/>
            </a:endParaRPr>
          </a:p>
        </p:txBody>
      </p:sp>
      <p:sp>
        <p:nvSpPr>
          <p:cNvPr id="14" name="Title 2">
            <a:extLst>
              <a:ext uri="{FF2B5EF4-FFF2-40B4-BE49-F238E27FC236}">
                <a16:creationId xmlns:a16="http://schemas.microsoft.com/office/drawing/2014/main" id="{81AB99F2-2754-92C6-2D7E-43818FD93719}"/>
              </a:ext>
            </a:extLst>
          </p:cNvPr>
          <p:cNvSpPr txBox="1">
            <a:spLocks/>
          </p:cNvSpPr>
          <p:nvPr/>
        </p:nvSpPr>
        <p:spPr>
          <a:xfrm>
            <a:off x="8539007" y="3956769"/>
            <a:ext cx="2497051"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l">
              <a:lnSpc>
                <a:spcPct val="100000"/>
              </a:lnSpc>
            </a:pPr>
            <a:r>
              <a:rPr lang="en-GB" sz="2800" b="1" dirty="0" smtClean="0">
                <a:solidFill>
                  <a:srgbClr val="33BBEE"/>
                </a:solidFill>
                <a:latin typeface="Urbane Rounded Bold" pitchFamily="2" charset="77"/>
              </a:rPr>
              <a:t>Exercise</a:t>
            </a:r>
            <a:endParaRPr lang="en-GB" sz="2800" dirty="0">
              <a:solidFill>
                <a:srgbClr val="33BBEE"/>
              </a:solidFill>
              <a:latin typeface="Urbane Rounded Bold" pitchFamily="2" charset="77"/>
            </a:endParaRPr>
          </a:p>
        </p:txBody>
      </p:sp>
      <p:cxnSp>
        <p:nvCxnSpPr>
          <p:cNvPr id="16" name="Straight Arrow Connector 15"/>
          <p:cNvCxnSpPr/>
          <p:nvPr/>
        </p:nvCxnSpPr>
        <p:spPr>
          <a:xfrm>
            <a:off x="3648485" y="2325338"/>
            <a:ext cx="627866" cy="488182"/>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655927" y="4663938"/>
            <a:ext cx="703896" cy="370416"/>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345742" y="3510770"/>
            <a:ext cx="766152" cy="56076"/>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455841" y="4900353"/>
            <a:ext cx="52098" cy="506655"/>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897539" y="2195036"/>
            <a:ext cx="618953" cy="445273"/>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6670632" y="4900353"/>
            <a:ext cx="828105" cy="454514"/>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7084684" y="4265699"/>
            <a:ext cx="1384102" cy="322581"/>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6">
            <a:extLst>
              <a:ext uri="{BEBA8EAE-BF5A-486C-A8C5-ECC9F3942E4B}">
                <a14:imgProps xmlns:a14="http://schemas.microsoft.com/office/drawing/2010/main">
                  <a14:imgLayer r:embed="rId7">
                    <a14:imgEffect>
                      <a14:backgroundRemoval t="1728" b="89877" l="1198" r="98004">
                        <a14:foregroundMark x1="37325" y1="33086" x2="37325" y2="33086"/>
                        <a14:foregroundMark x1="62874" y1="28889" x2="62874" y2="28889"/>
                      </a14:backgroundRemoval>
                    </a14:imgEffect>
                  </a14:imgLayer>
                </a14:imgProps>
              </a:ext>
            </a:extLst>
          </a:blip>
          <a:stretch>
            <a:fillRect/>
          </a:stretch>
        </p:blipFill>
        <p:spPr>
          <a:xfrm>
            <a:off x="4203933" y="2526620"/>
            <a:ext cx="3102160" cy="2507734"/>
          </a:xfrm>
          <a:prstGeom prst="rect">
            <a:avLst/>
          </a:prstGeom>
        </p:spPr>
      </p:pic>
      <p:cxnSp>
        <p:nvCxnSpPr>
          <p:cNvPr id="24" name="Straight Arrow Connector 23"/>
          <p:cNvCxnSpPr/>
          <p:nvPr/>
        </p:nvCxnSpPr>
        <p:spPr>
          <a:xfrm flipH="1">
            <a:off x="7345912" y="3428905"/>
            <a:ext cx="761960" cy="163729"/>
          </a:xfrm>
          <a:prstGeom prst="straightConnector1">
            <a:avLst/>
          </a:prstGeom>
          <a:ln w="76200">
            <a:solidFill>
              <a:srgbClr val="003472"/>
            </a:solidFill>
            <a:tailEnd type="triangle"/>
          </a:ln>
        </p:spPr>
        <p:style>
          <a:lnRef idx="1">
            <a:schemeClr val="accent1"/>
          </a:lnRef>
          <a:fillRef idx="0">
            <a:schemeClr val="accent1"/>
          </a:fillRef>
          <a:effectRef idx="0">
            <a:schemeClr val="accent1"/>
          </a:effectRef>
          <a:fontRef idx="minor">
            <a:schemeClr val="tx1"/>
          </a:fontRef>
        </p:style>
      </p:cxnSp>
      <p:sp>
        <p:nvSpPr>
          <p:cNvPr id="25" name="Title 2">
            <a:extLst>
              <a:ext uri="{FF2B5EF4-FFF2-40B4-BE49-F238E27FC236}">
                <a16:creationId xmlns:a16="http://schemas.microsoft.com/office/drawing/2014/main" id="{81AB99F2-2754-92C6-2D7E-43818FD93719}"/>
              </a:ext>
            </a:extLst>
          </p:cNvPr>
          <p:cNvSpPr txBox="1">
            <a:spLocks/>
          </p:cNvSpPr>
          <p:nvPr/>
        </p:nvSpPr>
        <p:spPr>
          <a:xfrm>
            <a:off x="1312311" y="4411222"/>
            <a:ext cx="2470823" cy="1286189"/>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2800" b="1" dirty="0" smtClean="0">
                <a:solidFill>
                  <a:srgbClr val="33BBEE"/>
                </a:solidFill>
                <a:latin typeface="Urbane Rounded Bold" pitchFamily="2" charset="77"/>
              </a:rPr>
              <a:t>Free choice and space when needed</a:t>
            </a:r>
            <a:endParaRPr lang="en-GB" sz="2800" dirty="0">
              <a:solidFill>
                <a:srgbClr val="33BBEE"/>
              </a:solidFill>
              <a:latin typeface="Urbane Rounded Bold" pitchFamily="2" charset="77"/>
            </a:endParaRPr>
          </a:p>
        </p:txBody>
      </p:sp>
      <p:pic>
        <p:nvPicPr>
          <p:cNvPr id="28" name="Slide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2343" y="818636"/>
            <a:ext cx="609600" cy="609600"/>
          </a:xfrm>
          <a:prstGeom prst="rect">
            <a:avLst/>
          </a:prstGeom>
        </p:spPr>
      </p:pic>
    </p:spTree>
    <p:custDataLst>
      <p:tags r:id="rId1"/>
    </p:custDataLst>
    <p:extLst>
      <p:ext uri="{BB962C8B-B14F-4D97-AF65-F5344CB8AC3E}">
        <p14:creationId xmlns:p14="http://schemas.microsoft.com/office/powerpoint/2010/main" val="8330325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723" fill="hold"/>
                                        <p:tgtEl>
                                          <p:spTgt spid="28"/>
                                        </p:tgtEl>
                                      </p:cBhvr>
                                    </p:cmd>
                                  </p:childTnLst>
                                </p:cTn>
                              </p:par>
                            </p:childTnLst>
                          </p:cTn>
                        </p:par>
                      </p:childTnLst>
                    </p:cTn>
                  </p:par>
                </p:childTnLst>
              </p:cTn>
              <p:nextCondLst>
                <p:cond evt="onClick" delay="0">
                  <p:tgtEl>
                    <p:spTgt spid="28"/>
                  </p:tgtEl>
                </p:cond>
              </p:nextCondLst>
            </p:seq>
            <p:audio>
              <p:cMediaNode vol="80000">
                <p:cTn id="7" fill="hold" display="0">
                  <p:stCondLst>
                    <p:cond delay="indefinite"/>
                  </p:stCondLst>
                  <p:endCondLst>
                    <p:cond evt="onStopAudio" delay="0">
                      <p:tgtEl>
                        <p:sldTgt/>
                      </p:tgtEl>
                    </p:cond>
                  </p:endCondLst>
                </p:cTn>
                <p:tgtEl>
                  <p:spTgt spid="2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0B6AAAD-EBEB-2AE6-FC3B-FDBDCBA9421E}"/>
              </a:ext>
            </a:extLst>
          </p:cNvPr>
          <p:cNvSpPr txBox="1">
            <a:spLocks/>
          </p:cNvSpPr>
          <p:nvPr/>
        </p:nvSpPr>
        <p:spPr>
          <a:xfrm>
            <a:off x="2272561" y="752553"/>
            <a:ext cx="7646874" cy="56316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gn="ctr"/>
            <a:r>
              <a:rPr lang="en-GB" sz="3200" dirty="0" smtClean="0">
                <a:solidFill>
                  <a:srgbClr val="003472"/>
                </a:solidFill>
                <a:latin typeface="Urbane Rounded Bold" pitchFamily="2" charset="77"/>
              </a:rPr>
              <a:t>Animals Living their Best Lives</a:t>
            </a:r>
            <a:endParaRPr lang="en-US" sz="3200" dirty="0">
              <a:solidFill>
                <a:srgbClr val="003472"/>
              </a:solidFill>
            </a:endParaRPr>
          </a:p>
        </p:txBody>
      </p:sp>
      <p:pic>
        <p:nvPicPr>
          <p:cNvPr id="3" name="Slide 8">
            <a:hlinkClick r:id="" action="ppaction://media"/>
          </p:cNvPr>
          <p:cNvPicPr>
            <a:picLocks noChangeAspect="1"/>
          </p:cNvPicPr>
          <p:nvPr>
            <a:audioFile r:link="rId2"/>
            <p:extLst>
              <p:ext uri="{DAA4B4D4-6D71-4841-9C94-3DE7FCFB9230}">
                <p14:media xmlns:p14="http://schemas.microsoft.com/office/powerpoint/2010/main" r:embed="rId3">
                  <p14:trim st="1086"/>
                </p14:media>
              </p:ext>
            </p:extLst>
          </p:nvPr>
        </p:nvPicPr>
        <p:blipFill>
          <a:blip r:embed="rId8"/>
          <a:stretch>
            <a:fillRect/>
          </a:stretch>
        </p:blipFill>
        <p:spPr>
          <a:xfrm>
            <a:off x="1195137" y="752553"/>
            <a:ext cx="609600" cy="609600"/>
          </a:xfrm>
          <a:prstGeom prst="rect">
            <a:avLst/>
          </a:prstGeom>
        </p:spPr>
      </p:pic>
      <p:pic>
        <p:nvPicPr>
          <p:cNvPr id="2" name="Video - Animals Living their Best Lives">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9"/>
          <a:stretch>
            <a:fillRect/>
          </a:stretch>
        </p:blipFill>
        <p:spPr>
          <a:xfrm>
            <a:off x="2166935" y="1481137"/>
            <a:ext cx="7858126" cy="4427113"/>
          </a:xfrm>
          <a:prstGeom prst="rect">
            <a:avLst/>
          </a:prstGeom>
        </p:spPr>
      </p:pic>
    </p:spTree>
    <p:custDataLst>
      <p:tags r:id="rId1"/>
    </p:custDataLst>
    <p:extLst>
      <p:ext uri="{BB962C8B-B14F-4D97-AF65-F5344CB8AC3E}">
        <p14:creationId xmlns:p14="http://schemas.microsoft.com/office/powerpoint/2010/main" val="1751387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9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2683823" y="2744639"/>
            <a:ext cx="6947062" cy="128618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2800" b="1" dirty="0" smtClean="0">
                <a:solidFill>
                  <a:srgbClr val="0D0D0D"/>
                </a:solidFill>
                <a:latin typeface="Urbane Rounded Bold" pitchFamily="2" charset="77"/>
              </a:rPr>
              <a:t>What do you think would happen if pets didn’t have the things they need?</a:t>
            </a:r>
            <a:endParaRPr lang="en-GB" sz="2800" dirty="0">
              <a:solidFill>
                <a:srgbClr val="0D0D0D"/>
              </a:solidFill>
              <a:latin typeface="Urbane Rounded Bold" pitchFamily="2" charset="77"/>
            </a:endParaRPr>
          </a:p>
        </p:txBody>
      </p:sp>
      <p:pic>
        <p:nvPicPr>
          <p:cNvPr id="2" name="Slide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327484" y="922421"/>
            <a:ext cx="609600" cy="609600"/>
          </a:xfrm>
          <a:prstGeom prst="rect">
            <a:avLst/>
          </a:prstGeom>
        </p:spPr>
      </p:pic>
    </p:spTree>
    <p:custDataLst>
      <p:tags r:id="rId1"/>
    </p:custDataLst>
    <p:extLst>
      <p:ext uri="{BB962C8B-B14F-4D97-AF65-F5344CB8AC3E}">
        <p14:creationId xmlns:p14="http://schemas.microsoft.com/office/powerpoint/2010/main" val="5554082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2743981" y="1685860"/>
            <a:ext cx="6947062"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2800" b="1" dirty="0" smtClean="0">
                <a:solidFill>
                  <a:srgbClr val="0D0D0D"/>
                </a:solidFill>
                <a:latin typeface="Urbane Rounded Bold" pitchFamily="2" charset="77"/>
              </a:rPr>
              <a:t>How might an animal feel if they don’t have these things?</a:t>
            </a:r>
            <a:endParaRPr lang="en-GB" sz="2800" dirty="0">
              <a:solidFill>
                <a:srgbClr val="0D0D0D"/>
              </a:solidFill>
              <a:latin typeface="Urbane Rounded Bold" pitchFamily="2" charset="77"/>
            </a:endParaRPr>
          </a:p>
        </p:txBody>
      </p:sp>
      <p:pic>
        <p:nvPicPr>
          <p:cNvPr id="2" name="Picture 1"/>
          <p:cNvPicPr>
            <a:picLocks noChangeAspect="1"/>
          </p:cNvPicPr>
          <p:nvPr/>
        </p:nvPicPr>
        <p:blipFill rotWithShape="1">
          <a:blip r:embed="rId6"/>
          <a:srcRect b="65499"/>
          <a:stretch/>
        </p:blipFill>
        <p:spPr>
          <a:xfrm>
            <a:off x="6493075" y="3152274"/>
            <a:ext cx="2646353" cy="2413348"/>
          </a:xfrm>
          <a:prstGeom prst="rect">
            <a:avLst/>
          </a:prstGeom>
        </p:spPr>
      </p:pic>
      <p:pic>
        <p:nvPicPr>
          <p:cNvPr id="4" name="Picture 3"/>
          <p:cNvPicPr>
            <a:picLocks noChangeAspect="1"/>
          </p:cNvPicPr>
          <p:nvPr/>
        </p:nvPicPr>
        <p:blipFill>
          <a:blip r:embed="rId7"/>
          <a:stretch>
            <a:fillRect/>
          </a:stretch>
        </p:blipFill>
        <p:spPr>
          <a:xfrm>
            <a:off x="3379269" y="3332747"/>
            <a:ext cx="2431984" cy="2232875"/>
          </a:xfrm>
          <a:prstGeom prst="rect">
            <a:avLst/>
          </a:prstGeom>
        </p:spPr>
      </p:pic>
      <p:pic>
        <p:nvPicPr>
          <p:cNvPr id="6" name="Slide 10">
            <a:hlinkClick r:id="" action="ppaction://media"/>
          </p:cNvPr>
          <p:cNvPicPr>
            <a:picLocks noChangeAspect="1"/>
          </p:cNvPicPr>
          <p:nvPr>
            <a:audioFile r:link="rId2"/>
            <p:extLst>
              <p:ext uri="{DAA4B4D4-6D71-4841-9C94-3DE7FCFB9230}">
                <p14:media xmlns:p14="http://schemas.microsoft.com/office/powerpoint/2010/main" r:embed="rId3">
                  <p14:trim st="752" end="436.7233"/>
                </p14:media>
              </p:ext>
            </p:extLst>
          </p:nvPr>
        </p:nvPicPr>
        <p:blipFill>
          <a:blip r:embed="rId8"/>
          <a:stretch>
            <a:fillRect/>
          </a:stretch>
        </p:blipFill>
        <p:spPr>
          <a:xfrm>
            <a:off x="1303421" y="886326"/>
            <a:ext cx="609600" cy="609600"/>
          </a:xfrm>
          <a:prstGeom prst="rect">
            <a:avLst/>
          </a:prstGeom>
        </p:spPr>
      </p:pic>
    </p:spTree>
    <p:custDataLst>
      <p:tags r:id="rId1"/>
    </p:custDataLst>
    <p:extLst>
      <p:ext uri="{BB962C8B-B14F-4D97-AF65-F5344CB8AC3E}">
        <p14:creationId xmlns:p14="http://schemas.microsoft.com/office/powerpoint/2010/main" val="17826747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3"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2647728" y="2925113"/>
            <a:ext cx="6947062"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2800" b="1" dirty="0" smtClean="0">
                <a:solidFill>
                  <a:srgbClr val="0D0D0D"/>
                </a:solidFill>
                <a:latin typeface="Urbane Rounded Bold" pitchFamily="2" charset="77"/>
              </a:rPr>
              <a:t>Why do the feelings of animals matter?</a:t>
            </a:r>
            <a:endParaRPr lang="en-GB" sz="2800" dirty="0">
              <a:solidFill>
                <a:srgbClr val="0D0D0D"/>
              </a:solidFill>
              <a:latin typeface="Urbane Rounded Bold" pitchFamily="2" charset="77"/>
            </a:endParaRPr>
          </a:p>
        </p:txBody>
      </p:sp>
      <p:pic>
        <p:nvPicPr>
          <p:cNvPr id="2" name="Slide 11">
            <a:hlinkClick r:id="" action="ppaction://media"/>
          </p:cNvPr>
          <p:cNvPicPr>
            <a:picLocks noChangeAspect="1"/>
          </p:cNvPicPr>
          <p:nvPr>
            <a:audioFile r:link="rId2"/>
            <p:extLst>
              <p:ext uri="{DAA4B4D4-6D71-4841-9C94-3DE7FCFB9230}">
                <p14:media xmlns:p14="http://schemas.microsoft.com/office/powerpoint/2010/main" r:embed="rId3">
                  <p14:trim st="1988"/>
                </p14:media>
              </p:ext>
            </p:extLst>
          </p:nvPr>
        </p:nvPicPr>
        <p:blipFill>
          <a:blip r:embed="rId6"/>
          <a:stretch>
            <a:fillRect/>
          </a:stretch>
        </p:blipFill>
        <p:spPr>
          <a:xfrm>
            <a:off x="1291390" y="958516"/>
            <a:ext cx="609600" cy="609600"/>
          </a:xfrm>
          <a:prstGeom prst="rect">
            <a:avLst/>
          </a:prstGeom>
        </p:spPr>
      </p:pic>
    </p:spTree>
    <p:custDataLst>
      <p:tags r:id="rId1"/>
    </p:custDataLst>
    <p:extLst>
      <p:ext uri="{BB962C8B-B14F-4D97-AF65-F5344CB8AC3E}">
        <p14:creationId xmlns:p14="http://schemas.microsoft.com/office/powerpoint/2010/main" val="37534132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8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81AB99F2-2754-92C6-2D7E-43818FD93719}"/>
              </a:ext>
            </a:extLst>
          </p:cNvPr>
          <p:cNvSpPr txBox="1">
            <a:spLocks/>
          </p:cNvSpPr>
          <p:nvPr/>
        </p:nvSpPr>
        <p:spPr>
          <a:xfrm>
            <a:off x="1497003" y="635467"/>
            <a:ext cx="9333325" cy="12861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Arial Rounded MT Bold" panose="020F0704030504030204" pitchFamily="34" charset="77"/>
                <a:ea typeface="+mj-ea"/>
                <a:cs typeface="+mj-cs"/>
              </a:defRPr>
            </a:lvl1pPr>
          </a:lstStyle>
          <a:p>
            <a:pPr>
              <a:lnSpc>
                <a:spcPct val="100000"/>
              </a:lnSpc>
            </a:pPr>
            <a:r>
              <a:rPr lang="en-GB" sz="3200" b="1" dirty="0" smtClean="0">
                <a:solidFill>
                  <a:srgbClr val="003472"/>
                </a:solidFill>
                <a:latin typeface="Urbane Rounded Bold" pitchFamily="2" charset="77"/>
              </a:rPr>
              <a:t>Here are some signs to help you remember what our pets need…</a:t>
            </a:r>
            <a:endParaRPr lang="en-GB" sz="3200" dirty="0">
              <a:solidFill>
                <a:srgbClr val="003472"/>
              </a:solidFill>
              <a:latin typeface="Urbane Rounded Bold" pitchFamily="2" charset="77"/>
            </a:endParaRPr>
          </a:p>
        </p:txBody>
      </p:sp>
      <p:pic>
        <p:nvPicPr>
          <p:cNvPr id="2" name="Slide 12.1">
            <a:hlinkClick r:id="" action="ppaction://media"/>
          </p:cNvPr>
          <p:cNvPicPr>
            <a:picLocks noChangeAspect="1"/>
          </p:cNvPicPr>
          <p:nvPr>
            <a:audioFile r:link="rId2"/>
            <p:extLst>
              <p:ext uri="{DAA4B4D4-6D71-4841-9C94-3DE7FCFB9230}">
                <p14:media xmlns:p14="http://schemas.microsoft.com/office/powerpoint/2010/main" r:embed="rId3">
                  <p14:trim st="732"/>
                </p14:media>
              </p:ext>
            </p:extLst>
          </p:nvPr>
        </p:nvPicPr>
        <p:blipFill>
          <a:blip r:embed="rId9"/>
          <a:stretch>
            <a:fillRect/>
          </a:stretch>
        </p:blipFill>
        <p:spPr>
          <a:xfrm>
            <a:off x="1375610" y="973761"/>
            <a:ext cx="609600" cy="609600"/>
          </a:xfrm>
          <a:prstGeom prst="rect">
            <a:avLst/>
          </a:prstGeom>
        </p:spPr>
      </p:pic>
      <p:pic>
        <p:nvPicPr>
          <p:cNvPr id="3" name="Slide 12.2">
            <a:hlinkClick r:id="" action="ppaction://media"/>
          </p:cNvPr>
          <p:cNvPicPr>
            <a:picLocks noChangeAspect="1"/>
          </p:cNvPicPr>
          <p:nvPr>
            <a:audioFile r:link="rId2"/>
            <p:extLst>
              <p:ext uri="{DAA4B4D4-6D71-4841-9C94-3DE7FCFB9230}">
                <p14:media xmlns:p14="http://schemas.microsoft.com/office/powerpoint/2010/main" r:embed="rId4">
                  <p14:trim st="939"/>
                </p14:media>
              </p:ext>
            </p:extLst>
          </p:nvPr>
        </p:nvPicPr>
        <p:blipFill>
          <a:blip r:embed="rId9"/>
          <a:stretch>
            <a:fillRect/>
          </a:stretch>
        </p:blipFill>
        <p:spPr>
          <a:xfrm>
            <a:off x="10297310" y="5442284"/>
            <a:ext cx="609600" cy="609600"/>
          </a:xfrm>
          <a:prstGeom prst="rect">
            <a:avLst/>
          </a:prstGeom>
        </p:spPr>
      </p:pic>
      <p:pic>
        <p:nvPicPr>
          <p:cNvPr id="4" name="Video - Signs for Animal Needs">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rotWithShape="1">
          <a:blip r:embed="rId10"/>
          <a:srcRect t="13013" b="13234"/>
          <a:stretch/>
        </p:blipFill>
        <p:spPr>
          <a:xfrm>
            <a:off x="2523923" y="1921656"/>
            <a:ext cx="7279483" cy="4026683"/>
          </a:xfrm>
          <a:prstGeom prst="rect">
            <a:avLst/>
          </a:prstGeom>
          <a:ln>
            <a:noFill/>
          </a:ln>
        </p:spPr>
      </p:pic>
    </p:spTree>
    <p:custDataLst>
      <p:tags r:id="rId1"/>
    </p:custDataLst>
    <p:extLst>
      <p:ext uri="{BB962C8B-B14F-4D97-AF65-F5344CB8AC3E}">
        <p14:creationId xmlns:p14="http://schemas.microsoft.com/office/powerpoint/2010/main" val="1838850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8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652"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video>
              <p:cMediaNode vol="80000">
                <p:cTn id="19"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68991" y="589547"/>
            <a:ext cx="10504597" cy="5801227"/>
          </a:xfrm>
          <a:prstGeom prst="roundRect">
            <a:avLst>
              <a:gd name="adj" fmla="val 78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1" y="1098194"/>
            <a:ext cx="9567862" cy="4783931"/>
          </a:xfrm>
          <a:prstGeom prst="rect">
            <a:avLst/>
          </a:prstGeom>
        </p:spPr>
      </p:pic>
      <p:pic>
        <p:nvPicPr>
          <p:cNvPr id="4" name="Slide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90601" y="793394"/>
            <a:ext cx="609600" cy="609600"/>
          </a:xfrm>
          <a:prstGeom prst="rect">
            <a:avLst/>
          </a:prstGeom>
        </p:spPr>
      </p:pic>
    </p:spTree>
    <p:custDataLst>
      <p:tags r:id="rId1"/>
    </p:custDataLst>
    <p:extLst>
      <p:ext uri="{BB962C8B-B14F-4D97-AF65-F5344CB8AC3E}">
        <p14:creationId xmlns:p14="http://schemas.microsoft.com/office/powerpoint/2010/main" val="1537826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Pet Partnership - Clouds">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Pet Partnership - Pets">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Pet Partnership - Emoji">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Pet Partnership - Plain">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Pet Partnership - Plain Blue">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6.xml><?xml version="1.0" encoding="utf-8"?>
<a:theme xmlns:a="http://schemas.openxmlformats.org/drawingml/2006/main" name="2_Pet Partnership - Plain Pink">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7.xml><?xml version="1.0" encoding="utf-8"?>
<a:theme xmlns:a="http://schemas.openxmlformats.org/drawingml/2006/main" name="3_Pet Partnership - Plain Yellow">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8.xml><?xml version="1.0" encoding="utf-8"?>
<a:theme xmlns:a="http://schemas.openxmlformats.org/drawingml/2006/main" name="4_Pet Partnership - Plain Green">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9.xml><?xml version="1.0" encoding="utf-8"?>
<a:theme xmlns:a="http://schemas.openxmlformats.org/drawingml/2006/main" name="5_Pet Partnership - Plain Dark Blue">
  <a:themeElements>
    <a:clrScheme name="Pet Partnership">
      <a:dk1>
        <a:srgbClr val="000000"/>
      </a:dk1>
      <a:lt1>
        <a:srgbClr val="FFFFFF"/>
      </a:lt1>
      <a:dk2>
        <a:srgbClr val="003473"/>
      </a:dk2>
      <a:lt2>
        <a:srgbClr val="E7E6E6"/>
      </a:lt2>
      <a:accent1>
        <a:srgbClr val="003473"/>
      </a:accent1>
      <a:accent2>
        <a:srgbClr val="E73081"/>
      </a:accent2>
      <a:accent3>
        <a:srgbClr val="A5A5A5"/>
      </a:accent3>
      <a:accent4>
        <a:srgbClr val="FFC000"/>
      </a:accent4>
      <a:accent5>
        <a:srgbClr val="33BBEE"/>
      </a:accent5>
      <a:accent6>
        <a:srgbClr val="00AD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25620</TotalTime>
  <Words>1059</Words>
  <Application>Microsoft Office PowerPoint</Application>
  <PresentationFormat>Widescreen</PresentationFormat>
  <Paragraphs>97</Paragraphs>
  <Slides>13</Slides>
  <Notes>13</Notes>
  <HiddenSlides>0</HiddenSlides>
  <MMClips>16</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13</vt:i4>
      </vt:variant>
    </vt:vector>
  </HeadingPairs>
  <TitlesOfParts>
    <vt:vector size="26" baseType="lpstr">
      <vt:lpstr>Calibri</vt:lpstr>
      <vt:lpstr>Arial Rounded MT Bold</vt:lpstr>
      <vt:lpstr>Urbane Rounded Bold</vt:lpstr>
      <vt:lpstr>Arial</vt:lpstr>
      <vt:lpstr>Pet Partnership - Clouds</vt:lpstr>
      <vt:lpstr>Pet Partnership - Pets</vt:lpstr>
      <vt:lpstr>Pet Partnership - Emoji</vt:lpstr>
      <vt:lpstr>Pet Partnership - Plain</vt:lpstr>
      <vt:lpstr>1_Pet Partnership - Plain Blue</vt:lpstr>
      <vt:lpstr>2_Pet Partnership - Plain Pink</vt:lpstr>
      <vt:lpstr>3_Pet Partnership - Plain Yellow</vt:lpstr>
      <vt:lpstr>4_Pet Partnership - Plain Green</vt:lpstr>
      <vt:lpstr>5_Pet Partnership - Plain Dark Blue</vt:lpstr>
      <vt:lpstr>Pawsitive care: helping our animal friends live their best lives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Sheanon</dc:creator>
  <cp:lastModifiedBy>Anna Baggott</cp:lastModifiedBy>
  <cp:revision>98</cp:revision>
  <dcterms:created xsi:type="dcterms:W3CDTF">2023-05-03T17:00:33Z</dcterms:created>
  <dcterms:modified xsi:type="dcterms:W3CDTF">2023-09-26T18:22:59Z</dcterms:modified>
</cp:coreProperties>
</file>